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1" r:id="rId2"/>
    <p:sldId id="305" r:id="rId3"/>
    <p:sldId id="319" r:id="rId4"/>
    <p:sldId id="301" r:id="rId5"/>
    <p:sldId id="308" r:id="rId6"/>
    <p:sldId id="322" r:id="rId7"/>
    <p:sldId id="324" r:id="rId8"/>
    <p:sldId id="306" r:id="rId9"/>
    <p:sldId id="307" r:id="rId10"/>
    <p:sldId id="326" r:id="rId11"/>
    <p:sldId id="325" r:id="rId12"/>
    <p:sldId id="316" r:id="rId13"/>
    <p:sldId id="327" r:id="rId14"/>
    <p:sldId id="330" r:id="rId15"/>
    <p:sldId id="310" r:id="rId16"/>
    <p:sldId id="311" r:id="rId17"/>
    <p:sldId id="312" r:id="rId18"/>
    <p:sldId id="328" r:id="rId19"/>
    <p:sldId id="329" r:id="rId20"/>
    <p:sldId id="332" r:id="rId21"/>
    <p:sldId id="313" r:id="rId22"/>
    <p:sldId id="333" r:id="rId23"/>
    <p:sldId id="321" r:id="rId24"/>
    <p:sldId id="302" r:id="rId2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89" autoAdjust="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rfs01\ResearchProjects\Food,%20Beverage,%20Hospitality,%20and%20Tourism\Projects\OHGA\LAB%20Results\OHGA_all-results_Raw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nrfs01\ResearchProjects\Food,%20Beverage,%20Hospitality,%20and%20Tourism\Projects\OHGA\LAB%20Results\OHGA_all-results_Raw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rfs01\ResearchProjects\Food,%20Beverage,%20Hospitality,%20and%20Tourism\Projects\OHGA\LAB%20Results\OHGA_all-results_RawDat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rfs01\ResearchProjects\Food,%20Beverage,%20Hospitality,%20and%20Tourism\Projects\OHGA\LAB%20Results\OHGA_all-results_RawDat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rfs01\ResearchProjects\Food,%20Beverage,%20Hospitality,%20and%20Tourism\Projects\OHGA\LAB%20Results\OHGA_all-results_RawDat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rfs01\ResearchProjects\Food,%20Beverage,%20Hospitality,%20and%20Tourism\Projects\OHGA\LAB%20Results\OHGA_all-results_RawDat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rfs01\ResearchProjects\Food,%20Beverage,%20Hospitality,%20and%20Tourism\Projects\OHGA\LAB%20Results\OHGA_all-results_RawDat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nrfs01\ResearchProjects\Food,%20Beverage,%20Hospitality,%20and%20Tourism\Projects\OHGA\LAB%20Results\OHGA_all-results_RawDat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rfs01\ResearchProjects\Food,%20Beverage,%20Hospitality,%20and%20Tourism\Projects\OHGA\LAB%20Results\OHGA_all-results_Raw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rfs01\ResearchProjects\Food,%20Beverage,%20Hospitality,%20and%20Tourism\Projects\OHGA\LAB%20Results\OHGA_all-results_Raw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rfs01\ResearchProjects\Food,%20Beverage,%20Hospitality,%20and%20Tourism\Projects\OHGA\LAB%20Results\OHGA_all-results_Raw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rfs01\ResearchProjects\Food,%20Beverage,%20Hospitality,%20and%20Tourism\Projects\OHGA\LAB%20Results\OHGA_all-results_Raw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nrfs01\ResearchProjects\Food,%20Beverage,%20Hospitality,%20and%20Tourism\Projects\OHGA\LAB%20Results\OHGA_all-results_Raw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nrfs01\ResearchProjects\Food,%20Beverage,%20Hospitality,%20and%20Tourism\Projects\OHGA\LAB%20Results\OHGA_all-results_Raw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rfs01\ResearchProjects\Food,%20Beverage,%20Hospitality,%20and%20Tourism\Projects\OHGA\LAB%20Results\OHGA_all-results_Raw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nrfs01\ResearchProjects\Food,%20Beverage,%20Hospitality,%20and%20Tourism\Projects\OHGA\LAB%20Results\OHGA_all-results_RawDa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Hop </a:t>
            </a:r>
            <a:r>
              <a:rPr lang="en-US" dirty="0" smtClean="0"/>
              <a:t>samples </a:t>
            </a:r>
            <a:r>
              <a:rPr lang="en-US" dirty="0"/>
              <a:t>by type of </a:t>
            </a:r>
            <a:r>
              <a:rPr lang="en-US" dirty="0" smtClean="0"/>
              <a:t>format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Data_Analysis!$K$9:$K$10</c:f>
              <c:strCache>
                <c:ptCount val="2"/>
                <c:pt idx="0">
                  <c:v>Cones</c:v>
                </c:pt>
                <c:pt idx="1">
                  <c:v>Pellets</c:v>
                </c:pt>
              </c:strCache>
            </c:strRef>
          </c:cat>
          <c:val>
            <c:numRef>
              <c:f>Data_Analysis!$L$9:$L$10</c:f>
              <c:numCache>
                <c:formatCode>General</c:formatCode>
                <c:ptCount val="2"/>
                <c:pt idx="0">
                  <c:v>31</c:v>
                </c:pt>
                <c:pt idx="1">
                  <c:v>8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Hallertauer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Data_Analysis!$L$135</c:f>
              <c:strCache>
                <c:ptCount val="1"/>
                <c:pt idx="0">
                  <c:v>samples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Pt>
            <c:idx val="1"/>
            <c:marker>
              <c:symbol val="diamond"/>
              <c:size val="7"/>
              <c:spPr>
                <a:pattFill prst="pct75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noFill/>
                </a:ln>
                <a:effectLst>
                  <a:glow rad="63500">
                    <a:schemeClr val="accent1">
                      <a:satMod val="175000"/>
                      <a:alpha val="25000"/>
                    </a:schemeClr>
                  </a:glow>
                </a:effectLst>
              </c:spPr>
            </c:marker>
            <c:bubble3D val="0"/>
          </c:dPt>
          <c:dPt>
            <c:idx val="2"/>
            <c:marker>
              <c:symbol val="diamond"/>
              <c:size val="7"/>
              <c:spPr>
                <a:pattFill prst="pct75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noFill/>
                </a:ln>
                <a:effectLst>
                  <a:glow rad="63500">
                    <a:schemeClr val="accent1">
                      <a:satMod val="175000"/>
                      <a:alpha val="25000"/>
                    </a:schemeClr>
                  </a:glow>
                </a:effectLst>
              </c:spPr>
            </c:marker>
            <c:bubble3D val="0"/>
          </c:dPt>
          <c:val>
            <c:numRef>
              <c:f>Data_Analysis!$L$136:$L$139</c:f>
              <c:numCache>
                <c:formatCode>0.00</c:formatCode>
                <c:ptCount val="4"/>
                <c:pt idx="0">
                  <c:v>6.1731800000000039</c:v>
                </c:pt>
                <c:pt idx="1">
                  <c:v>8.66</c:v>
                </c:pt>
                <c:pt idx="2">
                  <c:v>14.25</c:v>
                </c:pt>
                <c:pt idx="3">
                  <c:v>3.2352600000000011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Data_Analysis!$M$135</c:f>
              <c:strCache>
                <c:ptCount val="1"/>
                <c:pt idx="0">
                  <c:v>average</c:v>
                </c:pt>
              </c:strCache>
            </c:strRef>
          </c:tx>
          <c:spPr>
            <a:ln w="22225" cap="rnd">
              <a:solidFill>
                <a:schemeClr val="accent2"/>
              </a:solidFill>
              <a:prstDash val="sysDash"/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Data_Analysis!$M$136:$M$139</c:f>
              <c:numCache>
                <c:formatCode>0.00</c:formatCode>
                <c:ptCount val="4"/>
                <c:pt idx="0">
                  <c:v>4.704220000000003</c:v>
                </c:pt>
                <c:pt idx="1">
                  <c:v>4.704220000000003</c:v>
                </c:pt>
                <c:pt idx="2">
                  <c:v>4.704220000000003</c:v>
                </c:pt>
                <c:pt idx="3">
                  <c:v>4.704220000000003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Data_Analysis!$N$135</c:f>
              <c:strCache>
                <c:ptCount val="1"/>
                <c:pt idx="0">
                  <c:v>lower</c:v>
                </c:pt>
              </c:strCache>
            </c:strRef>
          </c:tx>
          <c:spPr>
            <a:ln w="22225" cap="rnd">
              <a:solidFill>
                <a:schemeClr val="accent3"/>
              </a:solidFill>
              <a:prstDash val="sysDot"/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3"/>
              <c:layout>
                <c:manualLayout>
                  <c:x val="-1.2662513839174588E-16"/>
                  <c:y val="2.8108766910448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Data_Analysis!$N$136:$N$139</c:f>
              <c:numCache>
                <c:formatCode>General</c:formatCode>
                <c:ptCount val="4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Data_Analysis!$O$135</c:f>
              <c:strCache>
                <c:ptCount val="1"/>
                <c:pt idx="0">
                  <c:v>upper</c:v>
                </c:pt>
              </c:strCache>
            </c:strRef>
          </c:tx>
          <c:spPr>
            <a:ln w="22225" cap="rnd">
              <a:solidFill>
                <a:schemeClr val="accent4"/>
              </a:solidFill>
              <a:prstDash val="sysDot"/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3"/>
              <c:layout>
                <c:manualLayout>
                  <c:x val="-3.4534527593495434E-3"/>
                  <c:y val="-4.210523597715591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Data_Analysis!$O$136:$O$139</c:f>
              <c:numCache>
                <c:formatCode>General</c:formatCode>
                <c:ptCount val="4"/>
                <c:pt idx="0">
                  <c:v>5.5</c:v>
                </c:pt>
                <c:pt idx="1">
                  <c:v>5.5</c:v>
                </c:pt>
                <c:pt idx="2">
                  <c:v>5.5</c:v>
                </c:pt>
                <c:pt idx="3">
                  <c:v>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736320"/>
        <c:axId val="46736712"/>
      </c:lineChart>
      <c:catAx>
        <c:axId val="4673632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 b="0" i="0" kern="1200" baseline="0">
                    <a:solidFill>
                      <a:srgbClr val="FF0000"/>
                    </a:solidFill>
                    <a:effectLst/>
                    <a:sym typeface="Wingdings" panose="05000000000000000000" pitchFamily="2" charset="2"/>
                  </a:rPr>
                  <a:t></a:t>
                </a:r>
                <a:r>
                  <a:rPr lang="en-US" sz="800" b="0" i="0" kern="1200" baseline="0">
                    <a:solidFill>
                      <a:srgbClr val="FF0000"/>
                    </a:solidFill>
                    <a:effectLst/>
                  </a:rPr>
                  <a:t> </a:t>
                </a:r>
                <a:r>
                  <a:rPr lang="en-US" sz="800" b="0" i="0" kern="1200" baseline="0">
                    <a:solidFill>
                      <a:schemeClr val="bg1"/>
                    </a:solidFill>
                    <a:effectLst/>
                  </a:rPr>
                  <a:t>Outlier value. Not considered in the average</a:t>
                </a:r>
                <a:endParaRPr lang="en-US">
                  <a:solidFill>
                    <a:schemeClr val="bg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2.4104012558603338E-2"/>
              <c:y val="0.892319814319830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36712"/>
        <c:crosses val="autoZero"/>
        <c:auto val="1"/>
        <c:lblAlgn val="ctr"/>
        <c:lblOffset val="100"/>
        <c:noMultiLvlLbl val="0"/>
      </c:catAx>
      <c:valAx>
        <c:axId val="46736712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α-</a:t>
                </a:r>
                <a:r>
                  <a:rPr lang="en-US"/>
                  <a:t>Acids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3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Nugget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Data_Analysis!$L$163</c:f>
              <c:strCache>
                <c:ptCount val="1"/>
                <c:pt idx="0">
                  <c:v>samples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Pt>
            <c:idx val="1"/>
            <c:marker>
              <c:symbol val="diamond"/>
              <c:size val="7"/>
              <c:spPr>
                <a:pattFill prst="pct75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noFill/>
                </a:ln>
                <a:effectLst>
                  <a:glow rad="63500">
                    <a:schemeClr val="accent1">
                      <a:satMod val="175000"/>
                      <a:alpha val="25000"/>
                    </a:schemeClr>
                  </a:glow>
                </a:effectLst>
              </c:spPr>
            </c:marker>
            <c:bubble3D val="0"/>
          </c:dPt>
          <c:dPt>
            <c:idx val="2"/>
            <c:marker>
              <c:symbol val="diamond"/>
              <c:size val="7"/>
              <c:spPr>
                <a:pattFill prst="pct75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noFill/>
                </a:ln>
                <a:effectLst>
                  <a:glow rad="63500">
                    <a:schemeClr val="accent1">
                      <a:satMod val="175000"/>
                      <a:alpha val="25000"/>
                    </a:schemeClr>
                  </a:glow>
                </a:effectLst>
              </c:spPr>
            </c:marker>
            <c:bubble3D val="0"/>
          </c:dPt>
          <c:dPt>
            <c:idx val="3"/>
            <c:marker>
              <c:symbol val="diamond"/>
              <c:size val="7"/>
              <c:spPr>
                <a:pattFill prst="pct75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noFill/>
                </a:ln>
                <a:effectLst>
                  <a:glow rad="63500">
                    <a:schemeClr val="accent1">
                      <a:satMod val="175000"/>
                      <a:alpha val="25000"/>
                    </a:schemeClr>
                  </a:glow>
                </a:effectLst>
              </c:spPr>
            </c:marker>
            <c:bubble3D val="0"/>
          </c:dPt>
          <c:val>
            <c:numRef>
              <c:f>Data_Analysis!$L$164:$L$167</c:f>
              <c:numCache>
                <c:formatCode>0.00</c:formatCode>
                <c:ptCount val="4"/>
                <c:pt idx="0">
                  <c:v>11.870760000000002</c:v>
                </c:pt>
                <c:pt idx="1">
                  <c:v>5.9293560000000012</c:v>
                </c:pt>
                <c:pt idx="2">
                  <c:v>5.0756320000000006</c:v>
                </c:pt>
                <c:pt idx="3">
                  <c:v>7.5912959999999989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Data_Analysis!$M$163</c:f>
              <c:strCache>
                <c:ptCount val="1"/>
                <c:pt idx="0">
                  <c:v>average</c:v>
                </c:pt>
              </c:strCache>
            </c:strRef>
          </c:tx>
          <c:spPr>
            <a:ln w="22225" cap="rnd">
              <a:solidFill>
                <a:schemeClr val="accent2"/>
              </a:solidFill>
              <a:prstDash val="sysDash"/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3"/>
              <c:layout>
                <c:manualLayout>
                  <c:x val="0"/>
                  <c:y val="-1.3967699054375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Data_Analysis!$M$164:$M$167</c:f>
              <c:numCache>
                <c:formatCode>0.00</c:formatCode>
                <c:ptCount val="4"/>
                <c:pt idx="0">
                  <c:v>11.870760000000002</c:v>
                </c:pt>
                <c:pt idx="1">
                  <c:v>11.87</c:v>
                </c:pt>
                <c:pt idx="2">
                  <c:v>11.87</c:v>
                </c:pt>
                <c:pt idx="3">
                  <c:v>11.87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Data_Analysis!$N$163</c:f>
              <c:strCache>
                <c:ptCount val="1"/>
                <c:pt idx="0">
                  <c:v>lower</c:v>
                </c:pt>
              </c:strCache>
            </c:strRef>
          </c:tx>
          <c:spPr>
            <a:ln w="22225" cap="rnd">
              <a:solidFill>
                <a:schemeClr val="accent3"/>
              </a:solidFill>
              <a:prstDash val="sysDot"/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3"/>
              <c:layout>
                <c:manualLayout>
                  <c:x val="-1.2662513839174588E-16"/>
                  <c:y val="3.2793561395522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Data_Analysis!$N$164:$N$167</c:f>
              <c:numCache>
                <c:formatCode>General</c:formatCode>
                <c:ptCount val="4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Data_Analysis!$O$163</c:f>
              <c:strCache>
                <c:ptCount val="1"/>
                <c:pt idx="0">
                  <c:v>upper</c:v>
                </c:pt>
              </c:strCache>
            </c:strRef>
          </c:tx>
          <c:spPr>
            <a:ln w="22225" cap="rnd">
              <a:solidFill>
                <a:schemeClr val="accent4"/>
              </a:solidFill>
              <a:prstDash val="sysDot"/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Data_Analysis!$O$164:$O$167</c:f>
              <c:numCache>
                <c:formatCode>General</c:formatCode>
                <c:ptCount val="4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403816"/>
        <c:axId val="167404208"/>
      </c:lineChart>
      <c:catAx>
        <c:axId val="16740381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 b="0" i="0" kern="1200" baseline="0">
                    <a:solidFill>
                      <a:srgbClr val="FF0000"/>
                    </a:solidFill>
                    <a:effectLst/>
                    <a:sym typeface="Wingdings" panose="05000000000000000000" pitchFamily="2" charset="2"/>
                  </a:rPr>
                  <a:t></a:t>
                </a:r>
                <a:r>
                  <a:rPr lang="en-US" sz="800" b="0" i="0" kern="1200" baseline="0">
                    <a:solidFill>
                      <a:srgbClr val="FF0000"/>
                    </a:solidFill>
                    <a:effectLst/>
                  </a:rPr>
                  <a:t> </a:t>
                </a:r>
                <a:r>
                  <a:rPr lang="en-US" sz="800" b="0" i="0" kern="1200" baseline="0">
                    <a:solidFill>
                      <a:schemeClr val="bg1"/>
                    </a:solidFill>
                    <a:effectLst/>
                  </a:rPr>
                  <a:t>Outlier value. Not considered in the average</a:t>
                </a:r>
                <a:endParaRPr lang="en-US">
                  <a:solidFill>
                    <a:schemeClr val="bg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719710703990425E-2"/>
              <c:y val="0.906374197775054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404208"/>
        <c:crosses val="autoZero"/>
        <c:auto val="1"/>
        <c:lblAlgn val="ctr"/>
        <c:lblOffset val="100"/>
        <c:noMultiLvlLbl val="0"/>
      </c:catAx>
      <c:valAx>
        <c:axId val="167404208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α-</a:t>
                </a:r>
                <a:r>
                  <a:rPr lang="en-US"/>
                  <a:t>Acids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403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Saaz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Data_Analysis!$L$177</c:f>
              <c:strCache>
                <c:ptCount val="1"/>
                <c:pt idx="0">
                  <c:v>samples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val>
            <c:numRef>
              <c:f>Data_Analysis!$L$178:$L$183</c:f>
              <c:numCache>
                <c:formatCode>0.00</c:formatCode>
                <c:ptCount val="6"/>
                <c:pt idx="0">
                  <c:v>3.199860000000001</c:v>
                </c:pt>
                <c:pt idx="1">
                  <c:v>4.1520519999999994</c:v>
                </c:pt>
                <c:pt idx="2">
                  <c:v>5.2863080000000089</c:v>
                </c:pt>
                <c:pt idx="3">
                  <c:v>4.586476000000002</c:v>
                </c:pt>
                <c:pt idx="4">
                  <c:v>5.601684000000005</c:v>
                </c:pt>
                <c:pt idx="5">
                  <c:v>4.6189240000000025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Data_Analysis!$M$177</c:f>
              <c:strCache>
                <c:ptCount val="1"/>
                <c:pt idx="0">
                  <c:v>average</c:v>
                </c:pt>
              </c:strCache>
            </c:strRef>
          </c:tx>
          <c:spPr>
            <a:ln w="22225" cap="rnd">
              <a:solidFill>
                <a:schemeClr val="accent2"/>
              </a:solidFill>
              <a:prstDash val="sysDash"/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5"/>
              <c:layout>
                <c:manualLayout>
                  <c:x val="-1.2662513839174588E-16"/>
                  <c:y val="-5.6044159536802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Data_Analysis!$M$178:$M$183</c:f>
              <c:numCache>
                <c:formatCode>0.00</c:formatCode>
                <c:ptCount val="6"/>
                <c:pt idx="0">
                  <c:v>4.5742173333333369</c:v>
                </c:pt>
                <c:pt idx="1">
                  <c:v>4.5742173333333369</c:v>
                </c:pt>
                <c:pt idx="2">
                  <c:v>4.5742173333333369</c:v>
                </c:pt>
                <c:pt idx="3">
                  <c:v>4.5742173333333369</c:v>
                </c:pt>
                <c:pt idx="4">
                  <c:v>4.5742173333333369</c:v>
                </c:pt>
                <c:pt idx="5">
                  <c:v>4.5742173333333369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Data_Analysis!$N$177</c:f>
              <c:strCache>
                <c:ptCount val="1"/>
                <c:pt idx="0">
                  <c:v>lower</c:v>
                </c:pt>
              </c:strCache>
            </c:strRef>
          </c:tx>
          <c:spPr>
            <a:ln w="22225" cap="rnd">
              <a:solidFill>
                <a:schemeClr val="accent3"/>
              </a:solidFill>
              <a:prstDash val="sysDot"/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Data_Analysis!$N$178:$N$183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Data_Analysis!$O$177</c:f>
              <c:strCache>
                <c:ptCount val="1"/>
                <c:pt idx="0">
                  <c:v>upper</c:v>
                </c:pt>
              </c:strCache>
            </c:strRef>
          </c:tx>
          <c:spPr>
            <a:ln w="22225" cap="rnd">
              <a:solidFill>
                <a:schemeClr val="accent4"/>
              </a:solidFill>
              <a:prstDash val="sysDot"/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Data_Analysis!$O$178:$O$183</c:f>
              <c:numCache>
                <c:formatCode>General</c:formatCode>
                <c:ptCount val="6"/>
                <c:pt idx="0">
                  <c:v>4.5</c:v>
                </c:pt>
                <c:pt idx="1">
                  <c:v>4.5</c:v>
                </c:pt>
                <c:pt idx="2">
                  <c:v>4.5</c:v>
                </c:pt>
                <c:pt idx="3">
                  <c:v>4.5</c:v>
                </c:pt>
                <c:pt idx="4">
                  <c:v>4.5</c:v>
                </c:pt>
                <c:pt idx="5">
                  <c:v>4.5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404992"/>
        <c:axId val="46584136"/>
      </c:lineChart>
      <c:catAx>
        <c:axId val="16740499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84136"/>
        <c:crosses val="autoZero"/>
        <c:auto val="1"/>
        <c:lblAlgn val="ctr"/>
        <c:lblOffset val="100"/>
        <c:noMultiLvlLbl val="0"/>
      </c:catAx>
      <c:valAx>
        <c:axId val="46584136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α-</a:t>
                </a:r>
                <a:r>
                  <a:rPr lang="en-US"/>
                  <a:t>Acids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4049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Willamette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Data_Analysis!$L$191</c:f>
              <c:strCache>
                <c:ptCount val="1"/>
                <c:pt idx="0">
                  <c:v>samples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Pt>
            <c:idx val="3"/>
            <c:marker>
              <c:symbol val="diamond"/>
              <c:size val="7"/>
              <c:spPr>
                <a:pattFill prst="pct75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noFill/>
                </a:ln>
                <a:effectLst>
                  <a:glow rad="63500">
                    <a:schemeClr val="accent1">
                      <a:satMod val="175000"/>
                      <a:alpha val="25000"/>
                    </a:schemeClr>
                  </a:glow>
                </a:effectLst>
              </c:spPr>
            </c:marker>
            <c:bubble3D val="0"/>
          </c:dPt>
          <c:val>
            <c:numRef>
              <c:f>Data_Analysis!$L$192:$L$195</c:f>
              <c:numCache>
                <c:formatCode>0.00</c:formatCode>
                <c:ptCount val="4"/>
                <c:pt idx="0">
                  <c:v>4.8647560000000034</c:v>
                </c:pt>
                <c:pt idx="1">
                  <c:v>4.3043000000000005</c:v>
                </c:pt>
                <c:pt idx="2">
                  <c:v>3.5217280000000026</c:v>
                </c:pt>
                <c:pt idx="3">
                  <c:v>13.97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Data_Analysis!$M$191</c:f>
              <c:strCache>
                <c:ptCount val="1"/>
                <c:pt idx="0">
                  <c:v>average</c:v>
                </c:pt>
              </c:strCache>
            </c:strRef>
          </c:tx>
          <c:spPr>
            <a:ln w="22225" cap="rnd">
              <a:solidFill>
                <a:schemeClr val="accent2"/>
              </a:solidFill>
              <a:prstDash val="sysDash"/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3"/>
              <c:layout>
                <c:manualLayout>
                  <c:x val="0"/>
                  <c:y val="-1.3967699054375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Data_Analysis!$M$192:$M$195</c:f>
              <c:numCache>
                <c:formatCode>0.00</c:formatCode>
                <c:ptCount val="4"/>
                <c:pt idx="0">
                  <c:v>4.2302613333333356</c:v>
                </c:pt>
                <c:pt idx="1">
                  <c:v>4.2302613333333356</c:v>
                </c:pt>
                <c:pt idx="2">
                  <c:v>4.2302613333333356</c:v>
                </c:pt>
                <c:pt idx="3">
                  <c:v>4.2302613333333356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Data_Analysis!$N$191</c:f>
              <c:strCache>
                <c:ptCount val="1"/>
                <c:pt idx="0">
                  <c:v>lower</c:v>
                </c:pt>
              </c:strCache>
            </c:strRef>
          </c:tx>
          <c:spPr>
            <a:ln w="22225" cap="rnd">
              <a:solidFill>
                <a:schemeClr val="accent3"/>
              </a:solidFill>
              <a:prstDash val="sysDot"/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3"/>
              <c:layout>
                <c:manualLayout>
                  <c:x val="-1.2662513839174588E-16"/>
                  <c:y val="3.7362895985020378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l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Data_Analysis!$N$192:$N$195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Data_Analysis!$O$191</c:f>
              <c:strCache>
                <c:ptCount val="1"/>
                <c:pt idx="0">
                  <c:v>upper</c:v>
                </c:pt>
              </c:strCache>
            </c:strRef>
          </c:tx>
          <c:spPr>
            <a:ln w="22225" cap="rnd">
              <a:solidFill>
                <a:schemeClr val="accent4"/>
              </a:solidFill>
              <a:prstDash val="sysDot"/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3"/>
              <c:layout>
                <c:manualLayout>
                  <c:x val="-1.2662513839174588E-16"/>
                  <c:y val="-2.3423972425373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Data_Analysis!$O$192:$O$195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584920"/>
        <c:axId val="46585312"/>
      </c:lineChart>
      <c:catAx>
        <c:axId val="4658492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700" b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 </a:t>
                </a:r>
                <a:r>
                  <a:rPr lang="en-US" sz="700" b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Outlier value.</a:t>
                </a:r>
                <a:r>
                  <a:rPr lang="en-US" sz="700" b="0" baseline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Not considered in the average</a:t>
                </a:r>
                <a:endParaRPr lang="en-US" sz="700" b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1.2949360145904303E-2"/>
              <c:y val="0.922489890803711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85312"/>
        <c:crosses val="autoZero"/>
        <c:auto val="1"/>
        <c:lblAlgn val="ctr"/>
        <c:lblOffset val="100"/>
        <c:noMultiLvlLbl val="0"/>
      </c:catAx>
      <c:valAx>
        <c:axId val="46585312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α-</a:t>
                </a:r>
                <a:r>
                  <a:rPr lang="en-US"/>
                  <a:t>Acids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84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Mount Hood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Data_Analysis!$L$149</c:f>
              <c:strCache>
                <c:ptCount val="1"/>
                <c:pt idx="0">
                  <c:v>samples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val>
            <c:numRef>
              <c:f>Data_Analysis!$L$150:$L$153</c:f>
              <c:numCache>
                <c:formatCode>0.00</c:formatCode>
                <c:ptCount val="4"/>
                <c:pt idx="0">
                  <c:v>5.07</c:v>
                </c:pt>
                <c:pt idx="1">
                  <c:v>3.419968000000003</c:v>
                </c:pt>
                <c:pt idx="2">
                  <c:v>3.0699640000000015</c:v>
                </c:pt>
                <c:pt idx="3">
                  <c:v>5.7232079999999987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Data_Analysis!$M$149</c:f>
              <c:strCache>
                <c:ptCount val="1"/>
                <c:pt idx="0">
                  <c:v>average</c:v>
                </c:pt>
              </c:strCache>
            </c:strRef>
          </c:tx>
          <c:spPr>
            <a:ln w="22225" cap="rnd">
              <a:solidFill>
                <a:schemeClr val="accent2"/>
              </a:solidFill>
              <a:prstDash val="sysDash"/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Data_Analysis!$M$150:$M$153</c:f>
              <c:numCache>
                <c:formatCode>0.00</c:formatCode>
                <c:ptCount val="4"/>
                <c:pt idx="0">
                  <c:v>4.3207850000000008</c:v>
                </c:pt>
                <c:pt idx="1">
                  <c:v>4.3207850000000008</c:v>
                </c:pt>
                <c:pt idx="2">
                  <c:v>4.3207850000000008</c:v>
                </c:pt>
                <c:pt idx="3">
                  <c:v>4.3207850000000008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Data_Analysis!$N$149</c:f>
              <c:strCache>
                <c:ptCount val="1"/>
                <c:pt idx="0">
                  <c:v>lower</c:v>
                </c:pt>
              </c:strCache>
            </c:strRef>
          </c:tx>
          <c:spPr>
            <a:ln w="22225" cap="rnd">
              <a:solidFill>
                <a:schemeClr val="accent3"/>
              </a:solidFill>
              <a:prstDash val="sysDot"/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Data_Analysis!$N$150:$N$153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Data_Analysis!$O$149</c:f>
              <c:strCache>
                <c:ptCount val="1"/>
                <c:pt idx="0">
                  <c:v>upper</c:v>
                </c:pt>
              </c:strCache>
            </c:strRef>
          </c:tx>
          <c:spPr>
            <a:ln w="22225" cap="rnd">
              <a:solidFill>
                <a:schemeClr val="accent4"/>
              </a:solidFill>
              <a:prstDash val="sysDot"/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Data_Analysis!$O$150:$O$153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894040"/>
        <c:axId val="46894432"/>
      </c:lineChart>
      <c:catAx>
        <c:axId val="468940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94432"/>
        <c:crosses val="autoZero"/>
        <c:auto val="1"/>
        <c:lblAlgn val="ctr"/>
        <c:lblOffset val="100"/>
        <c:noMultiLvlLbl val="0"/>
      </c:catAx>
      <c:valAx>
        <c:axId val="46894432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α-</a:t>
                </a:r>
                <a:r>
                  <a:rPr lang="en-US"/>
                  <a:t>Acids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94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>
                <a:latin typeface="Arial Narrow" panose="020B0606020202030204" pitchFamily="34" charset="0"/>
              </a:rPr>
              <a:t>Mean</a:t>
            </a:r>
            <a:r>
              <a:rPr lang="en-US" baseline="0">
                <a:latin typeface="Arial Narrow" panose="020B0606020202030204" pitchFamily="34" charset="0"/>
              </a:rPr>
              <a:t> α-Acids content by harvest period</a:t>
            </a:r>
            <a:endParaRPr lang="en-US">
              <a:latin typeface="Arial Narrow" panose="020B0606020202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'Pivot-Table'!$B$37</c:f>
              <c:strCache>
                <c:ptCount val="1"/>
                <c:pt idx="0">
                  <c:v>EARLY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'Pivot-Table'!$A$38:$A$46</c:f>
              <c:strCache>
                <c:ptCount val="9"/>
                <c:pt idx="0">
                  <c:v>Cascade</c:v>
                </c:pt>
                <c:pt idx="1">
                  <c:v>Centennial</c:v>
                </c:pt>
                <c:pt idx="2">
                  <c:v>Chinook</c:v>
                </c:pt>
                <c:pt idx="3">
                  <c:v>Fuggles</c:v>
                </c:pt>
                <c:pt idx="4">
                  <c:v>Hallertauer</c:v>
                </c:pt>
                <c:pt idx="5">
                  <c:v>Mount Hood</c:v>
                </c:pt>
                <c:pt idx="6">
                  <c:v>Nugget</c:v>
                </c:pt>
                <c:pt idx="7">
                  <c:v>Saaz</c:v>
                </c:pt>
                <c:pt idx="8">
                  <c:v>Willamette</c:v>
                </c:pt>
              </c:strCache>
            </c:strRef>
          </c:cat>
          <c:val>
            <c:numRef>
              <c:f>'Pivot-Table'!$B$38:$B$46</c:f>
              <c:numCache>
                <c:formatCode>0.00</c:formatCode>
                <c:ptCount val="9"/>
                <c:pt idx="0">
                  <c:v>6.5376880000000002</c:v>
                </c:pt>
                <c:pt idx="1">
                  <c:v>8.3633399999999991</c:v>
                </c:pt>
                <c:pt idx="2">
                  <c:v>0</c:v>
                </c:pt>
                <c:pt idx="3">
                  <c:v>3.5571240000000004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3.8931680000000015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'Pivot-Table'!$C$37</c:f>
              <c:strCache>
                <c:ptCount val="1"/>
                <c:pt idx="0">
                  <c:v>MIDDLE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'Pivot-Table'!$A$38:$A$46</c:f>
              <c:strCache>
                <c:ptCount val="9"/>
                <c:pt idx="0">
                  <c:v>Cascade</c:v>
                </c:pt>
                <c:pt idx="1">
                  <c:v>Centennial</c:v>
                </c:pt>
                <c:pt idx="2">
                  <c:v>Chinook</c:v>
                </c:pt>
                <c:pt idx="3">
                  <c:v>Fuggles</c:v>
                </c:pt>
                <c:pt idx="4">
                  <c:v>Hallertauer</c:v>
                </c:pt>
                <c:pt idx="5">
                  <c:v>Mount Hood</c:v>
                </c:pt>
                <c:pt idx="6">
                  <c:v>Nugget</c:v>
                </c:pt>
                <c:pt idx="7">
                  <c:v>Saaz</c:v>
                </c:pt>
                <c:pt idx="8">
                  <c:v>Willamette</c:v>
                </c:pt>
              </c:strCache>
            </c:strRef>
          </c:cat>
          <c:val>
            <c:numRef>
              <c:f>'Pivot-Table'!$C$38:$C$46</c:f>
              <c:numCache>
                <c:formatCode>0.00</c:formatCode>
                <c:ptCount val="9"/>
                <c:pt idx="0">
                  <c:v>6.0501160000000009</c:v>
                </c:pt>
                <c:pt idx="1">
                  <c:v>10.999704000000001</c:v>
                </c:pt>
                <c:pt idx="2">
                  <c:v>10.643418000000008</c:v>
                </c:pt>
                <c:pt idx="3">
                  <c:v>4.8429780000000013</c:v>
                </c:pt>
                <c:pt idx="4">
                  <c:v>6.1731800000000039</c:v>
                </c:pt>
                <c:pt idx="5">
                  <c:v>4.2449840000000014</c:v>
                </c:pt>
                <c:pt idx="6">
                  <c:v>11.870760000000002</c:v>
                </c:pt>
                <c:pt idx="7">
                  <c:v>4.8768680000000018</c:v>
                </c:pt>
                <c:pt idx="8">
                  <c:v>4.5845280000000024</c:v>
                </c:pt>
              </c:numCache>
            </c:numRef>
          </c:val>
        </c:ser>
        <c:ser>
          <c:idx val="2"/>
          <c:order val="2"/>
          <c:tx>
            <c:strRef>
              <c:f>'Pivot-Table'!$D$37</c:f>
              <c:strCache>
                <c:ptCount val="1"/>
                <c:pt idx="0">
                  <c:v>LATE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'Pivot-Table'!$A$38:$A$46</c:f>
              <c:strCache>
                <c:ptCount val="9"/>
                <c:pt idx="0">
                  <c:v>Cascade</c:v>
                </c:pt>
                <c:pt idx="1">
                  <c:v>Centennial</c:v>
                </c:pt>
                <c:pt idx="2">
                  <c:v>Chinook</c:v>
                </c:pt>
                <c:pt idx="3">
                  <c:v>Fuggles</c:v>
                </c:pt>
                <c:pt idx="4">
                  <c:v>Hallertauer</c:v>
                </c:pt>
                <c:pt idx="5">
                  <c:v>Mount Hood</c:v>
                </c:pt>
                <c:pt idx="6">
                  <c:v>Nugget</c:v>
                </c:pt>
                <c:pt idx="7">
                  <c:v>Saaz</c:v>
                </c:pt>
                <c:pt idx="8">
                  <c:v>Willamette</c:v>
                </c:pt>
              </c:strCache>
            </c:strRef>
          </c:cat>
          <c:val>
            <c:numRef>
              <c:f>'Pivot-Table'!$D$38:$D$46</c:f>
              <c:numCache>
                <c:formatCode>0.00</c:formatCode>
                <c:ptCount val="9"/>
                <c:pt idx="0">
                  <c:v>4.2825733333333327</c:v>
                </c:pt>
                <c:pt idx="1">
                  <c:v>10.884820000000005</c:v>
                </c:pt>
                <c:pt idx="2">
                  <c:v>12.285660000000004</c:v>
                </c:pt>
                <c:pt idx="3">
                  <c:v>4.6833520000000028</c:v>
                </c:pt>
                <c:pt idx="4">
                  <c:v>3.2352600000000011</c:v>
                </c:pt>
                <c:pt idx="5">
                  <c:v>4.3965860000000001</c:v>
                </c:pt>
                <c:pt idx="6">
                  <c:v>0</c:v>
                </c:pt>
                <c:pt idx="7">
                  <c:v>4.9526160000000061</c:v>
                </c:pt>
                <c:pt idx="8">
                  <c:v>3.5217280000000026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6895608"/>
        <c:axId val="47054776"/>
      </c:barChart>
      <c:catAx>
        <c:axId val="46895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cap="none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cap="none" baseline="0"/>
                  <a:t>Hop variety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cap="none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54776"/>
        <c:crosses val="autoZero"/>
        <c:auto val="1"/>
        <c:lblAlgn val="ctr"/>
        <c:lblOffset val="100"/>
        <c:noMultiLvlLbl val="0"/>
      </c:catAx>
      <c:valAx>
        <c:axId val="47054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cap="none" baseline="0">
                    <a:solidFill>
                      <a:schemeClr val="lt1">
                        <a:lumMod val="8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l-GR" sz="1050" cap="none" baseline="0">
                    <a:latin typeface="Arial Narrow" panose="020B0606020202030204" pitchFamily="34" charset="0"/>
                  </a:rPr>
                  <a:t>α-</a:t>
                </a:r>
                <a:r>
                  <a:rPr lang="en-US" sz="1050" cap="none" baseline="0">
                    <a:latin typeface="Arial Narrow" panose="020B0606020202030204" pitchFamily="34" charset="0"/>
                  </a:rPr>
                  <a:t>Acids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cap="none" baseline="0">
                  <a:solidFill>
                    <a:schemeClr val="lt1">
                      <a:lumMod val="8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95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Mean </a:t>
            </a:r>
            <a:r>
              <a:rPr lang="el-GR"/>
              <a:t>α-</a:t>
            </a:r>
            <a:r>
              <a:rPr lang="en-US"/>
              <a:t>Acids content by location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'Pivot-Table'!$B$57</c:f>
              <c:strCache>
                <c:ptCount val="1"/>
                <c:pt idx="0">
                  <c:v>CENTRAL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'Pivot-Table'!$A$58:$A$66</c:f>
              <c:strCache>
                <c:ptCount val="9"/>
                <c:pt idx="0">
                  <c:v>Cascade</c:v>
                </c:pt>
                <c:pt idx="1">
                  <c:v>Centennial</c:v>
                </c:pt>
                <c:pt idx="2">
                  <c:v>Chinook</c:v>
                </c:pt>
                <c:pt idx="3">
                  <c:v>Fuggles</c:v>
                </c:pt>
                <c:pt idx="4">
                  <c:v>Hallertauer</c:v>
                </c:pt>
                <c:pt idx="5">
                  <c:v>Mount Hood</c:v>
                </c:pt>
                <c:pt idx="6">
                  <c:v>Nugget</c:v>
                </c:pt>
                <c:pt idx="7">
                  <c:v>Saaz</c:v>
                </c:pt>
                <c:pt idx="8">
                  <c:v>Willamette</c:v>
                </c:pt>
              </c:strCache>
            </c:strRef>
          </c:cat>
          <c:val>
            <c:numRef>
              <c:f>'Pivot-Table'!$B$58:$B$66</c:f>
              <c:numCache>
                <c:formatCode>0.00</c:formatCode>
                <c:ptCount val="9"/>
                <c:pt idx="0">
                  <c:v>6.9920740000000023</c:v>
                </c:pt>
                <c:pt idx="1">
                  <c:v>8.3633399999999991</c:v>
                </c:pt>
                <c:pt idx="2">
                  <c:v>13.232004000000007</c:v>
                </c:pt>
                <c:pt idx="3">
                  <c:v>5.416976</c:v>
                </c:pt>
                <c:pt idx="4">
                  <c:v>0</c:v>
                </c:pt>
                <c:pt idx="5">
                  <c:v>5.396604</c:v>
                </c:pt>
                <c:pt idx="6">
                  <c:v>11.870760000000002</c:v>
                </c:pt>
                <c:pt idx="7">
                  <c:v>4.2127400000000028</c:v>
                </c:pt>
                <c:pt idx="8">
                  <c:v>4.8647560000000034</c:v>
                </c:pt>
              </c:numCache>
            </c:numRef>
          </c:val>
        </c:ser>
        <c:ser>
          <c:idx val="1"/>
          <c:order val="1"/>
          <c:tx>
            <c:strRef>
              <c:f>'Pivot-Table'!$C$57</c:f>
              <c:strCache>
                <c:ptCount val="1"/>
                <c:pt idx="0">
                  <c:v>SOUTH WEST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'Pivot-Table'!$A$58:$A$66</c:f>
              <c:strCache>
                <c:ptCount val="9"/>
                <c:pt idx="0">
                  <c:v>Cascade</c:v>
                </c:pt>
                <c:pt idx="1">
                  <c:v>Centennial</c:v>
                </c:pt>
                <c:pt idx="2">
                  <c:v>Chinook</c:v>
                </c:pt>
                <c:pt idx="3">
                  <c:v>Fuggles</c:v>
                </c:pt>
                <c:pt idx="4">
                  <c:v>Hallertauer</c:v>
                </c:pt>
                <c:pt idx="5">
                  <c:v>Mount Hood</c:v>
                </c:pt>
                <c:pt idx="6">
                  <c:v>Nugget</c:v>
                </c:pt>
                <c:pt idx="7">
                  <c:v>Saaz</c:v>
                </c:pt>
                <c:pt idx="8">
                  <c:v>Willamette</c:v>
                </c:pt>
              </c:strCache>
            </c:strRef>
          </c:cat>
          <c:val>
            <c:numRef>
              <c:f>'Pivot-Table'!$C$58:$C$66</c:f>
              <c:numCache>
                <c:formatCode>0.00</c:formatCode>
                <c:ptCount val="9"/>
                <c:pt idx="0">
                  <c:v>4.3191239999999986</c:v>
                </c:pt>
                <c:pt idx="1">
                  <c:v>0</c:v>
                </c:pt>
                <c:pt idx="2">
                  <c:v>10.991367000000004</c:v>
                </c:pt>
                <c:pt idx="3">
                  <c:v>4.1698186666666688</c:v>
                </c:pt>
                <c:pt idx="4">
                  <c:v>6.1731800000000039</c:v>
                </c:pt>
                <c:pt idx="5">
                  <c:v>3.2449660000000025</c:v>
                </c:pt>
                <c:pt idx="6">
                  <c:v>0</c:v>
                </c:pt>
                <c:pt idx="7">
                  <c:v>4.9356946666666701</c:v>
                </c:pt>
                <c:pt idx="8">
                  <c:v>3.9130140000000013</c:v>
                </c:pt>
              </c:numCache>
            </c:numRef>
          </c:val>
        </c:ser>
        <c:ser>
          <c:idx val="2"/>
          <c:order val="2"/>
          <c:tx>
            <c:strRef>
              <c:f>'Pivot-Table'!$D$57</c:f>
              <c:strCache>
                <c:ptCount val="1"/>
                <c:pt idx="0">
                  <c:v>EAST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'Pivot-Table'!$A$58:$A$66</c:f>
              <c:strCache>
                <c:ptCount val="9"/>
                <c:pt idx="0">
                  <c:v>Cascade</c:v>
                </c:pt>
                <c:pt idx="1">
                  <c:v>Centennial</c:v>
                </c:pt>
                <c:pt idx="2">
                  <c:v>Chinook</c:v>
                </c:pt>
                <c:pt idx="3">
                  <c:v>Fuggles</c:v>
                </c:pt>
                <c:pt idx="4">
                  <c:v>Hallertauer</c:v>
                </c:pt>
                <c:pt idx="5">
                  <c:v>Mount Hood</c:v>
                </c:pt>
                <c:pt idx="6">
                  <c:v>Nugget</c:v>
                </c:pt>
                <c:pt idx="7">
                  <c:v>Saaz</c:v>
                </c:pt>
                <c:pt idx="8">
                  <c:v>Willamette</c:v>
                </c:pt>
              </c:strCache>
            </c:strRef>
          </c:cat>
          <c:val>
            <c:numRef>
              <c:f>'Pivot-Table'!$D$58:$D$66</c:f>
              <c:numCache>
                <c:formatCode>0.00</c:formatCode>
                <c:ptCount val="9"/>
                <c:pt idx="0">
                  <c:v>4.5441200000000022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3.2352600000000011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7055560"/>
        <c:axId val="47055952"/>
      </c:barChart>
      <c:catAx>
        <c:axId val="47055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cap="none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cap="none" baseline="0"/>
                  <a:t>Hop variety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cap="none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55952"/>
        <c:crosses val="autoZero"/>
        <c:auto val="1"/>
        <c:lblAlgn val="ctr"/>
        <c:lblOffset val="100"/>
        <c:noMultiLvlLbl val="0"/>
      </c:catAx>
      <c:valAx>
        <c:axId val="4705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cap="none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100" cap="none" baseline="0"/>
                  <a:t>α-</a:t>
                </a:r>
                <a:r>
                  <a:rPr lang="en-US" sz="1100" cap="none" baseline="0"/>
                  <a:t>Acids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cap="none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55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Hop </a:t>
            </a:r>
            <a:r>
              <a:rPr lang="en-US" dirty="0" smtClean="0"/>
              <a:t>samples </a:t>
            </a:r>
            <a:r>
              <a:rPr lang="en-US" dirty="0"/>
              <a:t>by </a:t>
            </a:r>
            <a:r>
              <a:rPr lang="en-US" dirty="0" smtClean="0"/>
              <a:t>location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Data_Analysis!$K$24:$K$26</c:f>
              <c:strCache>
                <c:ptCount val="3"/>
                <c:pt idx="0">
                  <c:v>Central</c:v>
                </c:pt>
                <c:pt idx="1">
                  <c:v>East</c:v>
                </c:pt>
                <c:pt idx="2">
                  <c:v>South West</c:v>
                </c:pt>
              </c:strCache>
            </c:strRef>
          </c:cat>
          <c:val>
            <c:numRef>
              <c:f>Data_Analysis!$L$24:$L$26</c:f>
              <c:numCache>
                <c:formatCode>General</c:formatCode>
                <c:ptCount val="3"/>
                <c:pt idx="0">
                  <c:v>18</c:v>
                </c:pt>
                <c:pt idx="1">
                  <c:v>5</c:v>
                </c:pt>
                <c:pt idx="2">
                  <c:v>16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Hop </a:t>
            </a:r>
            <a:r>
              <a:rPr lang="en-US" dirty="0" smtClean="0"/>
              <a:t>samples </a:t>
            </a:r>
            <a:r>
              <a:rPr lang="en-US" dirty="0"/>
              <a:t>by harvest </a:t>
            </a:r>
            <a:r>
              <a:rPr lang="en-US" dirty="0" smtClean="0"/>
              <a:t>period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Data_Analysis!$K$40:$K$42</c:f>
              <c:strCache>
                <c:ptCount val="3"/>
                <c:pt idx="0">
                  <c:v>Early</c:v>
                </c:pt>
                <c:pt idx="1">
                  <c:v>Middle</c:v>
                </c:pt>
                <c:pt idx="2">
                  <c:v>Late</c:v>
                </c:pt>
              </c:strCache>
            </c:strRef>
          </c:cat>
          <c:val>
            <c:numRef>
              <c:f>Data_Analysis!$L$40:$L$42</c:f>
              <c:numCache>
                <c:formatCode>General</c:formatCode>
                <c:ptCount val="3"/>
                <c:pt idx="0">
                  <c:v>6</c:v>
                </c:pt>
                <c:pt idx="1">
                  <c:v>16</c:v>
                </c:pt>
                <c:pt idx="2">
                  <c:v>17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Hop </a:t>
            </a:r>
            <a:r>
              <a:rPr lang="en-US" dirty="0" smtClean="0"/>
              <a:t>samples </a:t>
            </a:r>
            <a:r>
              <a:rPr lang="en-US" dirty="0"/>
              <a:t>by </a:t>
            </a:r>
            <a:r>
              <a:rPr lang="en-US" dirty="0" smtClean="0"/>
              <a:t>variety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1654022699217387"/>
                  <c:y val="8.72727596189386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4952576133462769"/>
                  <c:y val="1.49142209330932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4788719903162789"/>
                  <c:y val="-7.65825921245104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311710351274584"/>
                  <c:y val="-0.123460807127777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6148204077230071E-2"/>
                  <c:y val="-0.1502908616015634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2118194129843356"/>
                  <c:y val="-0.1483709011524678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2333297378923525"/>
                  <c:y val="-9.54692257400169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3090449310274568"/>
                  <c:y val="3.51564374504179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8.152614484833226E-2"/>
                  <c:y val="8.055711156674344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Data_Analysis!$K$56:$K$64</c:f>
              <c:strCache>
                <c:ptCount val="9"/>
                <c:pt idx="0">
                  <c:v>Cascade</c:v>
                </c:pt>
                <c:pt idx="1">
                  <c:v>Centennial</c:v>
                </c:pt>
                <c:pt idx="2">
                  <c:v>Chinook</c:v>
                </c:pt>
                <c:pt idx="3">
                  <c:v>Fuggles</c:v>
                </c:pt>
                <c:pt idx="4">
                  <c:v>Hallertauer</c:v>
                </c:pt>
                <c:pt idx="5">
                  <c:v>Mount Hood</c:v>
                </c:pt>
                <c:pt idx="6">
                  <c:v>Nugget</c:v>
                </c:pt>
                <c:pt idx="7">
                  <c:v>Saaz</c:v>
                </c:pt>
                <c:pt idx="8">
                  <c:v>Willamette</c:v>
                </c:pt>
              </c:strCache>
            </c:strRef>
          </c:cat>
          <c:val>
            <c:numRef>
              <c:f>Data_Analysis!$L$56:$L$64</c:f>
              <c:numCache>
                <c:formatCode>General</c:formatCode>
                <c:ptCount val="9"/>
                <c:pt idx="0">
                  <c:v>7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6</c:v>
                </c:pt>
                <c:pt idx="8">
                  <c:v>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5.2347769028871394E-2"/>
                  <c:y val="-0.1470538057742782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'Moist-vs-Color'!$C$7:$C$45</c:f>
              <c:numCache>
                <c:formatCode>0.00</c:formatCode>
                <c:ptCount val="39"/>
                <c:pt idx="0">
                  <c:v>13.56</c:v>
                </c:pt>
                <c:pt idx="1">
                  <c:v>28.85</c:v>
                </c:pt>
                <c:pt idx="2">
                  <c:v>5.79</c:v>
                </c:pt>
                <c:pt idx="3">
                  <c:v>10.15</c:v>
                </c:pt>
                <c:pt idx="4">
                  <c:v>8.3800000000000008</c:v>
                </c:pt>
                <c:pt idx="5">
                  <c:v>7.75</c:v>
                </c:pt>
                <c:pt idx="6">
                  <c:v>7.77</c:v>
                </c:pt>
                <c:pt idx="7">
                  <c:v>8.34</c:v>
                </c:pt>
                <c:pt idx="8">
                  <c:v>46.23</c:v>
                </c:pt>
                <c:pt idx="9">
                  <c:v>38.909999999999997</c:v>
                </c:pt>
                <c:pt idx="10">
                  <c:v>24.8</c:v>
                </c:pt>
                <c:pt idx="11">
                  <c:v>39.36</c:v>
                </c:pt>
                <c:pt idx="12">
                  <c:v>25.7</c:v>
                </c:pt>
                <c:pt idx="13">
                  <c:v>19.59</c:v>
                </c:pt>
                <c:pt idx="14">
                  <c:v>10.61</c:v>
                </c:pt>
                <c:pt idx="15">
                  <c:v>14.1</c:v>
                </c:pt>
                <c:pt idx="16">
                  <c:v>12.69</c:v>
                </c:pt>
                <c:pt idx="17">
                  <c:v>19.57</c:v>
                </c:pt>
                <c:pt idx="18">
                  <c:v>12.79</c:v>
                </c:pt>
                <c:pt idx="19">
                  <c:v>10.35</c:v>
                </c:pt>
                <c:pt idx="20">
                  <c:v>4.4400000000000004</c:v>
                </c:pt>
                <c:pt idx="21">
                  <c:v>3.06</c:v>
                </c:pt>
                <c:pt idx="22">
                  <c:v>7.9</c:v>
                </c:pt>
                <c:pt idx="23">
                  <c:v>4.6100000000000003</c:v>
                </c:pt>
                <c:pt idx="24">
                  <c:v>10.61</c:v>
                </c:pt>
                <c:pt idx="25">
                  <c:v>10.85</c:v>
                </c:pt>
                <c:pt idx="26">
                  <c:v>6.67</c:v>
                </c:pt>
                <c:pt idx="27">
                  <c:v>10.36</c:v>
                </c:pt>
                <c:pt idx="28">
                  <c:v>7.58</c:v>
                </c:pt>
                <c:pt idx="29">
                  <c:v>5.57</c:v>
                </c:pt>
                <c:pt idx="30">
                  <c:v>11</c:v>
                </c:pt>
                <c:pt idx="31">
                  <c:v>14.59</c:v>
                </c:pt>
                <c:pt idx="32">
                  <c:v>13.36</c:v>
                </c:pt>
                <c:pt idx="33">
                  <c:v>7.19</c:v>
                </c:pt>
                <c:pt idx="34">
                  <c:v>14.72</c:v>
                </c:pt>
                <c:pt idx="35">
                  <c:v>11.34</c:v>
                </c:pt>
                <c:pt idx="36">
                  <c:v>8.6300000000000008</c:v>
                </c:pt>
                <c:pt idx="37">
                  <c:v>8.24</c:v>
                </c:pt>
                <c:pt idx="38">
                  <c:v>9.94</c:v>
                </c:pt>
              </c:numCache>
            </c:numRef>
          </c:xVal>
          <c:yVal>
            <c:numRef>
              <c:f>'Moist-vs-Color'!$D$7:$D$45</c:f>
              <c:numCache>
                <c:formatCode>0.00</c:formatCode>
                <c:ptCount val="39"/>
                <c:pt idx="0">
                  <c:v>0.20150375939849624</c:v>
                </c:pt>
                <c:pt idx="1">
                  <c:v>0.199288256227758</c:v>
                </c:pt>
                <c:pt idx="2">
                  <c:v>0.27570621468926554</c:v>
                </c:pt>
                <c:pt idx="3">
                  <c:v>0.21093000958772767</c:v>
                </c:pt>
                <c:pt idx="4">
                  <c:v>0.2584269662921348</c:v>
                </c:pt>
                <c:pt idx="5">
                  <c:v>0.23</c:v>
                </c:pt>
                <c:pt idx="6">
                  <c:v>0.24550128534704369</c:v>
                </c:pt>
                <c:pt idx="7">
                  <c:v>0.2292929292929293</c:v>
                </c:pt>
                <c:pt idx="8">
                  <c:v>0.20620437956204379</c:v>
                </c:pt>
                <c:pt idx="9">
                  <c:v>0.21148459383753501</c:v>
                </c:pt>
                <c:pt idx="10">
                  <c:v>0.21583652618135374</c:v>
                </c:pt>
                <c:pt idx="11">
                  <c:v>0.21447368421052629</c:v>
                </c:pt>
                <c:pt idx="12">
                  <c:v>0.21155943293347873</c:v>
                </c:pt>
                <c:pt idx="13">
                  <c:v>0.20656136087484811</c:v>
                </c:pt>
                <c:pt idx="14">
                  <c:v>0.25720624168498801</c:v>
                </c:pt>
                <c:pt idx="15">
                  <c:v>0.25378514780100936</c:v>
                </c:pt>
                <c:pt idx="16">
                  <c:v>0.21219226260257912</c:v>
                </c:pt>
                <c:pt idx="17">
                  <c:v>0.242296918767507</c:v>
                </c:pt>
                <c:pt idx="18">
                  <c:v>0.26199740596627757</c:v>
                </c:pt>
                <c:pt idx="19">
                  <c:v>0.2640949554896142</c:v>
                </c:pt>
                <c:pt idx="20">
                  <c:v>0.24716157205240177</c:v>
                </c:pt>
                <c:pt idx="21">
                  <c:v>0.24690402476780185</c:v>
                </c:pt>
                <c:pt idx="22">
                  <c:v>0.23099415204678364</c:v>
                </c:pt>
                <c:pt idx="23">
                  <c:v>0.31441048034934493</c:v>
                </c:pt>
                <c:pt idx="24">
                  <c:v>0.2704318936877077</c:v>
                </c:pt>
                <c:pt idx="25">
                  <c:v>0.25217974513749158</c:v>
                </c:pt>
                <c:pt idx="26">
                  <c:v>0.2254901960784314</c:v>
                </c:pt>
                <c:pt idx="27">
                  <c:v>0.23771428571428574</c:v>
                </c:pt>
                <c:pt idx="28">
                  <c:v>0.24505424377791957</c:v>
                </c:pt>
                <c:pt idx="29">
                  <c:v>0.21746880570409985</c:v>
                </c:pt>
                <c:pt idx="30">
                  <c:v>0.23409363745498202</c:v>
                </c:pt>
                <c:pt idx="31">
                  <c:v>0.20779220779220783</c:v>
                </c:pt>
                <c:pt idx="32">
                  <c:v>0.20711297071129708</c:v>
                </c:pt>
                <c:pt idx="33">
                  <c:v>0.26345083487940629</c:v>
                </c:pt>
                <c:pt idx="34">
                  <c:v>0.19268030139935413</c:v>
                </c:pt>
                <c:pt idx="35">
                  <c:v>0.23822714681440443</c:v>
                </c:pt>
                <c:pt idx="36">
                  <c:v>0.2406159769008662</c:v>
                </c:pt>
                <c:pt idx="37">
                  <c:v>0.21794871794871798</c:v>
                </c:pt>
                <c:pt idx="38">
                  <c:v>0.23611111111111113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982848"/>
        <c:axId val="45860776"/>
      </c:scatterChart>
      <c:valAx>
        <c:axId val="45982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Moisture content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60776"/>
        <c:crosses val="autoZero"/>
        <c:crossBetween val="midCat"/>
      </c:valAx>
      <c:valAx>
        <c:axId val="45860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H.S.I.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828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Cascade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Data_Analysis!$L$78</c:f>
              <c:strCache>
                <c:ptCount val="1"/>
                <c:pt idx="0">
                  <c:v>samples</c:v>
                </c:pt>
              </c:strCache>
            </c:strRef>
          </c:tx>
          <c:spPr>
            <a:ln w="22225" cap="rnd">
              <a:solidFill>
                <a:schemeClr val="accent1"/>
              </a:solidFill>
              <a:prstDash val="solid"/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Pt>
            <c:idx val="2"/>
            <c:marker>
              <c:symbol val="diamond"/>
              <c:size val="7"/>
              <c:spPr>
                <a:pattFill prst="pct75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noFill/>
                </a:ln>
                <a:effectLst>
                  <a:glow rad="63500">
                    <a:schemeClr val="accent1">
                      <a:satMod val="175000"/>
                      <a:alpha val="25000"/>
                    </a:schemeClr>
                  </a:glow>
                </a:effectLst>
              </c:spPr>
            </c:marker>
            <c:bubble3D val="0"/>
          </c:dPt>
          <c:val>
            <c:numRef>
              <c:f>Data_Analysis!$L$79:$L$85</c:f>
              <c:numCache>
                <c:formatCode>0.00</c:formatCode>
                <c:ptCount val="7"/>
                <c:pt idx="0">
                  <c:v>6.5376880000000002</c:v>
                </c:pt>
                <c:pt idx="1">
                  <c:v>7.4464600000000036</c:v>
                </c:pt>
                <c:pt idx="2">
                  <c:v>10.351903999999999</c:v>
                </c:pt>
                <c:pt idx="3">
                  <c:v>4.6537719999999982</c:v>
                </c:pt>
                <c:pt idx="4">
                  <c:v>4.5567759999999975</c:v>
                </c:pt>
                <c:pt idx="5">
                  <c:v>4.5441200000000022</c:v>
                </c:pt>
                <c:pt idx="6">
                  <c:v>3.746824000000001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Data_Analysis!$M$78</c:f>
              <c:strCache>
                <c:ptCount val="1"/>
                <c:pt idx="0">
                  <c:v>average</c:v>
                </c:pt>
              </c:strCache>
            </c:strRef>
          </c:tx>
          <c:spPr>
            <a:ln w="22225" cap="rnd">
              <a:solidFill>
                <a:schemeClr val="accent2"/>
              </a:solidFill>
              <a:prstDash val="sysDash"/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Data_Analysis!$M$79:$M$85</c:f>
              <c:numCache>
                <c:formatCode>0.00</c:formatCode>
                <c:ptCount val="7"/>
                <c:pt idx="0">
                  <c:v>5.247606666666667</c:v>
                </c:pt>
                <c:pt idx="1">
                  <c:v>5.247606666666667</c:v>
                </c:pt>
                <c:pt idx="2">
                  <c:v>5.247606666666667</c:v>
                </c:pt>
                <c:pt idx="3">
                  <c:v>5.247606666666667</c:v>
                </c:pt>
                <c:pt idx="4">
                  <c:v>5.247606666666667</c:v>
                </c:pt>
                <c:pt idx="5">
                  <c:v>5.247606666666667</c:v>
                </c:pt>
                <c:pt idx="6">
                  <c:v>5.247606666666667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Data_Analysis!$N$78</c:f>
              <c:strCache>
                <c:ptCount val="1"/>
                <c:pt idx="0">
                  <c:v>lower</c:v>
                </c:pt>
              </c:strCache>
            </c:strRef>
          </c:tx>
          <c:spPr>
            <a:ln w="22225" cap="rnd">
              <a:solidFill>
                <a:schemeClr val="accent3"/>
              </a:solidFill>
              <a:prstDash val="sysDot"/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Data_Analysis!$N$79:$N$85</c:f>
              <c:numCache>
                <c:formatCode>General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Data_Analysis!$O$78</c:f>
              <c:strCache>
                <c:ptCount val="1"/>
                <c:pt idx="0">
                  <c:v>upper</c:v>
                </c:pt>
              </c:strCache>
            </c:strRef>
          </c:tx>
          <c:spPr>
            <a:ln w="22225" cap="rnd">
              <a:solidFill>
                <a:schemeClr val="accent4"/>
              </a:solidFill>
              <a:prstDash val="sysDot"/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Data_Analysis!$O$79:$O$85</c:f>
              <c:numCache>
                <c:formatCode>General</c:formatCode>
                <c:ptCount val="7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184856"/>
        <c:axId val="46185248"/>
      </c:lineChart>
      <c:catAx>
        <c:axId val="461848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 b="0" i="0" kern="1200" baseline="0">
                    <a:solidFill>
                      <a:srgbClr val="FF0000"/>
                    </a:solidFill>
                    <a:effectLst/>
                    <a:sym typeface="Wingdings" panose="05000000000000000000" pitchFamily="2" charset="2"/>
                  </a:rPr>
                  <a:t></a:t>
                </a:r>
                <a:r>
                  <a:rPr lang="en-US" sz="800" b="0" i="0" kern="1200" baseline="0">
                    <a:solidFill>
                      <a:srgbClr val="FF0000"/>
                    </a:solidFill>
                    <a:effectLst/>
                  </a:rPr>
                  <a:t> </a:t>
                </a:r>
                <a:r>
                  <a:rPr lang="en-US" sz="800" b="0" i="0" kern="1200" baseline="0">
                    <a:solidFill>
                      <a:schemeClr val="bg1"/>
                    </a:solidFill>
                    <a:effectLst/>
                  </a:rPr>
                  <a:t>Outlier value. Not considered in the average</a:t>
                </a:r>
                <a:endParaRPr lang="en-US">
                  <a:solidFill>
                    <a:schemeClr val="bg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2.8740825434293502E-2"/>
              <c:y val="0.906288295027383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85248"/>
        <c:crosses val="autoZero"/>
        <c:auto val="1"/>
        <c:lblAlgn val="ctr"/>
        <c:lblOffset val="100"/>
        <c:noMultiLvlLbl val="0"/>
      </c:catAx>
      <c:valAx>
        <c:axId val="461852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α-</a:t>
                </a:r>
                <a:r>
                  <a:rPr lang="en-US"/>
                  <a:t>Acids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84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Centennial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Data_Analysis!$L$93</c:f>
              <c:strCache>
                <c:ptCount val="1"/>
                <c:pt idx="0">
                  <c:v>samples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val>
            <c:numRef>
              <c:f>Data_Analysis!$L$94:$L$96</c:f>
              <c:numCache>
                <c:formatCode>0.00</c:formatCode>
                <c:ptCount val="3"/>
                <c:pt idx="0">
                  <c:v>8.3633399999999991</c:v>
                </c:pt>
                <c:pt idx="1">
                  <c:v>10.999704000000001</c:v>
                </c:pt>
                <c:pt idx="2">
                  <c:v>10.884820000000005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Data_Analysis!$M$93</c:f>
              <c:strCache>
                <c:ptCount val="1"/>
                <c:pt idx="0">
                  <c:v>average</c:v>
                </c:pt>
              </c:strCache>
            </c:strRef>
          </c:tx>
          <c:spPr>
            <a:ln w="22225" cap="rnd">
              <a:solidFill>
                <a:schemeClr val="accent2"/>
              </a:solidFill>
              <a:prstDash val="sysDash"/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Data_Analysis!$M$94:$M$96</c:f>
              <c:numCache>
                <c:formatCode>0.00</c:formatCode>
                <c:ptCount val="3"/>
                <c:pt idx="0">
                  <c:v>10.082621333333336</c:v>
                </c:pt>
                <c:pt idx="1">
                  <c:v>10.082621333333336</c:v>
                </c:pt>
                <c:pt idx="2">
                  <c:v>10.082621333333336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Data_Analysis!$N$93</c:f>
              <c:strCache>
                <c:ptCount val="1"/>
                <c:pt idx="0">
                  <c:v>lower</c:v>
                </c:pt>
              </c:strCache>
            </c:strRef>
          </c:tx>
          <c:spPr>
            <a:ln w="22225" cap="rnd">
              <a:solidFill>
                <a:schemeClr val="accent3"/>
              </a:solidFill>
              <a:prstDash val="sysDot"/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Data_Analysis!$N$94:$N$96</c:f>
              <c:numCache>
                <c:formatCode>General</c:formatCode>
                <c:ptCount val="3"/>
                <c:pt idx="0">
                  <c:v>9</c:v>
                </c:pt>
                <c:pt idx="1">
                  <c:v>9</c:v>
                </c:pt>
                <c:pt idx="2">
                  <c:v>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Data_Analysis!$O$93</c:f>
              <c:strCache>
                <c:ptCount val="1"/>
                <c:pt idx="0">
                  <c:v>upper</c:v>
                </c:pt>
              </c:strCache>
            </c:strRef>
          </c:tx>
          <c:spPr>
            <a:ln w="22225" cap="rnd">
              <a:solidFill>
                <a:schemeClr val="accent4"/>
              </a:solidFill>
              <a:prstDash val="sysDot"/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CA" sz="9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Data_Analysis!$O$94:$O$96</c:f>
              <c:numCache>
                <c:formatCode>General</c:formatCode>
                <c:ptCount val="3"/>
                <c:pt idx="0">
                  <c:v>11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186032"/>
        <c:axId val="46404256"/>
      </c:lineChart>
      <c:catAx>
        <c:axId val="461860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04256"/>
        <c:crosses val="autoZero"/>
        <c:auto val="1"/>
        <c:lblAlgn val="ctr"/>
        <c:lblOffset val="100"/>
        <c:noMultiLvlLbl val="0"/>
      </c:catAx>
      <c:valAx>
        <c:axId val="46404256"/>
        <c:scaling>
          <c:orientation val="minMax"/>
          <c:max val="12"/>
          <c:min val="7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α-</a:t>
                </a:r>
                <a:r>
                  <a:rPr lang="en-US"/>
                  <a:t>Acids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860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Chinook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Data_Analysis!$L$107</c:f>
              <c:strCache>
                <c:ptCount val="1"/>
                <c:pt idx="0">
                  <c:v>samples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val>
            <c:numRef>
              <c:f>Data_Analysis!$L$108:$L$110</c:f>
              <c:numCache>
                <c:formatCode>0.00</c:formatCode>
                <c:ptCount val="3"/>
                <c:pt idx="0">
                  <c:v>10.643418000000008</c:v>
                </c:pt>
                <c:pt idx="1">
                  <c:v>11.339316</c:v>
                </c:pt>
                <c:pt idx="2">
                  <c:v>13.232004000000007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Data_Analysis!$M$107</c:f>
              <c:strCache>
                <c:ptCount val="1"/>
                <c:pt idx="0">
                  <c:v>average</c:v>
                </c:pt>
              </c:strCache>
            </c:strRef>
          </c:tx>
          <c:spPr>
            <a:ln w="22225" cap="rnd">
              <a:solidFill>
                <a:schemeClr val="accent2"/>
              </a:solidFill>
              <a:prstDash val="sysDash"/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2"/>
              <c:layout>
                <c:manualLayout>
                  <c:x val="-1.2781259455548817E-16"/>
                  <c:y val="-9.31179936958385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Data_Analysis!$M$108:$M$110</c:f>
              <c:numCache>
                <c:formatCode>0.00</c:formatCode>
                <c:ptCount val="3"/>
                <c:pt idx="0">
                  <c:v>11.738246000000004</c:v>
                </c:pt>
                <c:pt idx="1">
                  <c:v>11.738246000000004</c:v>
                </c:pt>
                <c:pt idx="2">
                  <c:v>11.738246000000004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Data_Analysis!$N$107</c:f>
              <c:strCache>
                <c:ptCount val="1"/>
                <c:pt idx="0">
                  <c:v>lower</c:v>
                </c:pt>
              </c:strCache>
            </c:strRef>
          </c:tx>
          <c:spPr>
            <a:ln w="22225" cap="rnd">
              <a:solidFill>
                <a:schemeClr val="accent3"/>
              </a:solidFill>
              <a:prstDash val="sysDot"/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2"/>
              <c:layout>
                <c:manualLayout>
                  <c:x val="0"/>
                  <c:y val="1.4054383455223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Data_Analysis!$N$108:$N$110</c:f>
              <c:numCache>
                <c:formatCode>General</c:formatCode>
                <c:ptCount val="3"/>
                <c:pt idx="0">
                  <c:v>11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Data_Analysis!$O$107</c:f>
              <c:strCache>
                <c:ptCount val="1"/>
                <c:pt idx="0">
                  <c:v>upper</c:v>
                </c:pt>
              </c:strCache>
            </c:strRef>
          </c:tx>
          <c:spPr>
            <a:ln w="22225" cap="rnd">
              <a:solidFill>
                <a:schemeClr val="accent4"/>
              </a:solidFill>
              <a:prstDash val="sysDot"/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Data_Analysis!$O$108:$O$110</c:f>
              <c:numCache>
                <c:formatCode>General</c:formatCode>
                <c:ptCount val="3"/>
                <c:pt idx="0">
                  <c:v>14</c:v>
                </c:pt>
                <c:pt idx="1">
                  <c:v>14</c:v>
                </c:pt>
                <c:pt idx="2">
                  <c:v>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405040"/>
        <c:axId val="46405432"/>
      </c:lineChart>
      <c:catAx>
        <c:axId val="464050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05432"/>
        <c:crosses val="autoZero"/>
        <c:auto val="1"/>
        <c:lblAlgn val="ctr"/>
        <c:lblOffset val="100"/>
        <c:noMultiLvlLbl val="0"/>
      </c:catAx>
      <c:valAx>
        <c:axId val="46405432"/>
        <c:scaling>
          <c:orientation val="minMax"/>
          <c:min val="9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α-</a:t>
                </a:r>
                <a:r>
                  <a:rPr lang="en-US"/>
                  <a:t>Acids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0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Fuggles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Data_Analysis!$L$121</c:f>
              <c:strCache>
                <c:ptCount val="1"/>
                <c:pt idx="0">
                  <c:v>samples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val>
            <c:numRef>
              <c:f>Data_Analysis!$L$122:$L$125</c:f>
              <c:numCache>
                <c:formatCode>0.00</c:formatCode>
                <c:ptCount val="4"/>
                <c:pt idx="0">
                  <c:v>5.416976</c:v>
                </c:pt>
                <c:pt idx="1">
                  <c:v>3.5571240000000004</c:v>
                </c:pt>
                <c:pt idx="2">
                  <c:v>4.2689800000000027</c:v>
                </c:pt>
                <c:pt idx="3">
                  <c:v>4.6833520000000028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Data_Analysis!$M$121</c:f>
              <c:strCache>
                <c:ptCount val="1"/>
                <c:pt idx="0">
                  <c:v>average</c:v>
                </c:pt>
              </c:strCache>
            </c:strRef>
          </c:tx>
          <c:spPr>
            <a:ln w="22225" cap="rnd">
              <a:solidFill>
                <a:schemeClr val="accent2"/>
              </a:solidFill>
              <a:prstDash val="sysDash"/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Data_Analysis!$M$122:$M$125</c:f>
              <c:numCache>
                <c:formatCode>0.00</c:formatCode>
                <c:ptCount val="4"/>
                <c:pt idx="0">
                  <c:v>4.4816080000000014</c:v>
                </c:pt>
                <c:pt idx="1">
                  <c:v>4.4816080000000014</c:v>
                </c:pt>
                <c:pt idx="2">
                  <c:v>4.4816080000000014</c:v>
                </c:pt>
                <c:pt idx="3">
                  <c:v>4.4816080000000014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Data_Analysis!$N$121</c:f>
              <c:strCache>
                <c:ptCount val="1"/>
                <c:pt idx="0">
                  <c:v>lower</c:v>
                </c:pt>
              </c:strCache>
            </c:strRef>
          </c:tx>
          <c:spPr>
            <a:ln w="22225" cap="rnd">
              <a:solidFill>
                <a:schemeClr val="accent3"/>
              </a:solidFill>
              <a:prstDash val="sysDot"/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Data_Analysis!$N$122:$N$125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Data_Analysis!$O$121</c:f>
              <c:strCache>
                <c:ptCount val="1"/>
                <c:pt idx="0">
                  <c:v>upper</c:v>
                </c:pt>
              </c:strCache>
            </c:strRef>
          </c:tx>
          <c:spPr>
            <a:ln w="22225" cap="rnd">
              <a:solidFill>
                <a:schemeClr val="accent4"/>
              </a:solidFill>
              <a:prstDash val="sysDot"/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Data_Analysis!$O$122:$O$125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735144"/>
        <c:axId val="46735536"/>
      </c:lineChart>
      <c:catAx>
        <c:axId val="467351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35536"/>
        <c:crosses val="autoZero"/>
        <c:auto val="1"/>
        <c:lblAlgn val="ctr"/>
        <c:lblOffset val="100"/>
        <c:noMultiLvlLbl val="0"/>
      </c:catAx>
      <c:valAx>
        <c:axId val="46735536"/>
        <c:scaling>
          <c:orientation val="minMax"/>
          <c:max val="7"/>
          <c:min val="3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α-</a:t>
                </a:r>
                <a:r>
                  <a:rPr lang="en-US"/>
                  <a:t>Acids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351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889A62-753A-495A-903F-3B325332C523}" type="doc">
      <dgm:prSet loTypeId="urn:microsoft.com/office/officeart/2011/layout/CircleProcess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BF2880AD-4009-4EA2-A5F9-153F847C75E3}">
      <dgm:prSet phldrT="[Text]" custT="1"/>
      <dgm:spPr/>
      <dgm:t>
        <a:bodyPr/>
        <a:lstStyle/>
        <a:p>
          <a:pPr algn="ctr"/>
          <a:r>
            <a:rPr lang="en-C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Sample </a:t>
          </a:r>
          <a:r>
            <a:rPr lang="en-C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reception</a:t>
          </a:r>
          <a:endParaRPr lang="en-CA" sz="2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r>
            <a:rPr lang="en-CA" sz="1600" dirty="0" smtClean="0"/>
            <a:t>- Code </a:t>
          </a:r>
        </a:p>
        <a:p>
          <a:pPr algn="l"/>
          <a:r>
            <a:rPr lang="en-CA" sz="1600" dirty="0" smtClean="0"/>
            <a:t>- Gross weight</a:t>
          </a:r>
          <a:endParaRPr lang="en-CA" sz="1600" dirty="0"/>
        </a:p>
      </dgm:t>
    </dgm:pt>
    <dgm:pt modelId="{DF881624-3E7D-4516-B7E5-70A724B0E30B}" type="parTrans" cxnId="{57FC69C4-040D-4ACB-BF0B-9885E0E63ED4}">
      <dgm:prSet/>
      <dgm:spPr/>
      <dgm:t>
        <a:bodyPr/>
        <a:lstStyle/>
        <a:p>
          <a:endParaRPr lang="en-CA"/>
        </a:p>
      </dgm:t>
    </dgm:pt>
    <dgm:pt modelId="{26BB1BC6-07FC-45A1-9A0D-5948173FCFB5}" type="sibTrans" cxnId="{57FC69C4-040D-4ACB-BF0B-9885E0E63ED4}">
      <dgm:prSet/>
      <dgm:spPr/>
      <dgm:t>
        <a:bodyPr/>
        <a:lstStyle/>
        <a:p>
          <a:endParaRPr lang="en-CA"/>
        </a:p>
      </dgm:t>
    </dgm:pt>
    <dgm:pt modelId="{AEB542A0-E170-402F-A510-579D8B2BF285}">
      <dgm:prSet phldrT="[Text]" custT="1"/>
      <dgm:spPr/>
      <dgm:t>
        <a:bodyPr/>
        <a:lstStyle/>
        <a:p>
          <a:pPr algn="ctr"/>
          <a:r>
            <a:rPr lang="en-C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Sample storage</a:t>
          </a:r>
        </a:p>
        <a:p>
          <a:pPr algn="l"/>
          <a:r>
            <a:rPr lang="en-CA" sz="1600" dirty="0" smtClean="0"/>
            <a:t>- Freezer (-20 °C)</a:t>
          </a:r>
          <a:endParaRPr lang="en-CA" sz="1600" dirty="0"/>
        </a:p>
      </dgm:t>
    </dgm:pt>
    <dgm:pt modelId="{BA15F9DD-A448-49AB-8AAC-21F01B2123F4}" type="parTrans" cxnId="{3A95E48C-DFA6-453A-870B-9E9201EA6E26}">
      <dgm:prSet/>
      <dgm:spPr/>
      <dgm:t>
        <a:bodyPr/>
        <a:lstStyle/>
        <a:p>
          <a:endParaRPr lang="en-CA"/>
        </a:p>
      </dgm:t>
    </dgm:pt>
    <dgm:pt modelId="{47CC2F37-B8D4-4270-9D5E-4F2E97D20F72}" type="sibTrans" cxnId="{3A95E48C-DFA6-453A-870B-9E9201EA6E26}">
      <dgm:prSet/>
      <dgm:spPr/>
      <dgm:t>
        <a:bodyPr/>
        <a:lstStyle/>
        <a:p>
          <a:endParaRPr lang="en-CA"/>
        </a:p>
      </dgm:t>
    </dgm:pt>
    <dgm:pt modelId="{F6CD7E52-B4F7-4A4B-B23E-EFE5430EEBED}">
      <dgm:prSet phldrT="[Text]" custT="1"/>
      <dgm:spPr/>
      <dgm:t>
        <a:bodyPr/>
        <a:lstStyle/>
        <a:p>
          <a:pPr algn="ctr"/>
          <a:r>
            <a:rPr lang="en-C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Lab testing</a:t>
          </a:r>
        </a:p>
        <a:p>
          <a:pPr algn="l"/>
          <a:r>
            <a:rPr lang="en-CA" sz="1600" dirty="0" smtClean="0"/>
            <a:t>- Room temp.</a:t>
          </a:r>
        </a:p>
        <a:p>
          <a:pPr algn="l"/>
          <a:r>
            <a:rPr lang="en-CA" sz="1600" dirty="0" smtClean="0"/>
            <a:t>- Net weight</a:t>
          </a:r>
          <a:endParaRPr lang="en-CA" sz="16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9C2875-74F6-4DE0-B547-6E00E28724DB}" type="parTrans" cxnId="{C473C38F-40F7-41E3-838D-35B4201A300E}">
      <dgm:prSet/>
      <dgm:spPr/>
      <dgm:t>
        <a:bodyPr/>
        <a:lstStyle/>
        <a:p>
          <a:endParaRPr lang="en-CA"/>
        </a:p>
      </dgm:t>
    </dgm:pt>
    <dgm:pt modelId="{FCD8DD53-ECEC-4206-9D4B-44DF7BA771ED}" type="sibTrans" cxnId="{C473C38F-40F7-41E3-838D-35B4201A300E}">
      <dgm:prSet/>
      <dgm:spPr/>
      <dgm:t>
        <a:bodyPr/>
        <a:lstStyle/>
        <a:p>
          <a:endParaRPr lang="en-CA"/>
        </a:p>
      </dgm:t>
    </dgm:pt>
    <dgm:pt modelId="{225AE190-B7D0-4A92-93E6-336247C1999F}">
      <dgm:prSet/>
      <dgm:spPr/>
      <dgm:t>
        <a:bodyPr/>
        <a:lstStyle/>
        <a:p>
          <a:r>
            <a:rPr lang="en-CA" dirty="0" smtClean="0"/>
            <a:t>Aliquot for </a:t>
          </a:r>
          <a:r>
            <a:rPr lang="en-CA" b="1" dirty="0" smtClean="0"/>
            <a:t>moisture</a:t>
          </a:r>
          <a:r>
            <a:rPr lang="en-CA" dirty="0" smtClean="0"/>
            <a:t> </a:t>
          </a:r>
          <a:r>
            <a:rPr lang="en-CA" b="1" dirty="0" smtClean="0"/>
            <a:t>analysis</a:t>
          </a:r>
          <a:endParaRPr lang="en-CA" b="1" dirty="0"/>
        </a:p>
      </dgm:t>
    </dgm:pt>
    <dgm:pt modelId="{797E9BC9-97EF-46D6-9F01-1BD667E996E3}" type="parTrans" cxnId="{A7554273-43EE-4C8B-84E2-70A04539170E}">
      <dgm:prSet/>
      <dgm:spPr/>
      <dgm:t>
        <a:bodyPr/>
        <a:lstStyle/>
        <a:p>
          <a:endParaRPr lang="en-CA"/>
        </a:p>
      </dgm:t>
    </dgm:pt>
    <dgm:pt modelId="{7CF1E599-A6D5-4992-A5B7-652043E5F026}" type="sibTrans" cxnId="{A7554273-43EE-4C8B-84E2-70A04539170E}">
      <dgm:prSet/>
      <dgm:spPr/>
      <dgm:t>
        <a:bodyPr/>
        <a:lstStyle/>
        <a:p>
          <a:endParaRPr lang="en-CA"/>
        </a:p>
      </dgm:t>
    </dgm:pt>
    <dgm:pt modelId="{62F8AF78-62BD-4D8A-87E3-81E7B3279015}">
      <dgm:prSet/>
      <dgm:spPr/>
      <dgm:t>
        <a:bodyPr/>
        <a:lstStyle/>
        <a:p>
          <a:r>
            <a:rPr lang="en-CA" dirty="0" smtClean="0"/>
            <a:t>Aliquot for grinding</a:t>
          </a:r>
          <a:endParaRPr lang="en-CA" dirty="0"/>
        </a:p>
      </dgm:t>
    </dgm:pt>
    <dgm:pt modelId="{48EA3DFB-5E50-4346-A287-BAE6210A4A92}" type="parTrans" cxnId="{8BB61536-641D-4E42-BEE0-2E257CA18CAF}">
      <dgm:prSet/>
      <dgm:spPr/>
      <dgm:t>
        <a:bodyPr/>
        <a:lstStyle/>
        <a:p>
          <a:endParaRPr lang="en-CA"/>
        </a:p>
      </dgm:t>
    </dgm:pt>
    <dgm:pt modelId="{F86BEF82-3BD3-498B-9DDD-2ED85E92E775}" type="sibTrans" cxnId="{8BB61536-641D-4E42-BEE0-2E257CA18CAF}">
      <dgm:prSet/>
      <dgm:spPr/>
      <dgm:t>
        <a:bodyPr/>
        <a:lstStyle/>
        <a:p>
          <a:endParaRPr lang="en-CA"/>
        </a:p>
      </dgm:t>
    </dgm:pt>
    <dgm:pt modelId="{EE674815-7B68-4F74-B9CD-35E7956C4CCF}">
      <dgm:prSet/>
      <dgm:spPr/>
      <dgm:t>
        <a:bodyPr/>
        <a:lstStyle/>
        <a:p>
          <a:r>
            <a:rPr lang="el-GR" b="1" dirty="0" smtClean="0"/>
            <a:t>α</a:t>
          </a:r>
          <a:r>
            <a:rPr lang="en-CA" b="1" dirty="0" smtClean="0"/>
            <a:t> &amp; ß-acids content</a:t>
          </a:r>
          <a:endParaRPr lang="en-CA" b="1" dirty="0"/>
        </a:p>
      </dgm:t>
    </dgm:pt>
    <dgm:pt modelId="{F651A47B-BEE2-4C24-8703-47F0BD8791E1}" type="parTrans" cxnId="{9387E58B-8F42-42BA-A105-E216A58B168A}">
      <dgm:prSet/>
      <dgm:spPr/>
      <dgm:t>
        <a:bodyPr/>
        <a:lstStyle/>
        <a:p>
          <a:endParaRPr lang="en-CA"/>
        </a:p>
      </dgm:t>
    </dgm:pt>
    <dgm:pt modelId="{F2364C9F-1B8F-489B-B877-0597620E8815}" type="sibTrans" cxnId="{9387E58B-8F42-42BA-A105-E216A58B168A}">
      <dgm:prSet/>
      <dgm:spPr/>
      <dgm:t>
        <a:bodyPr/>
        <a:lstStyle/>
        <a:p>
          <a:endParaRPr lang="en-CA"/>
        </a:p>
      </dgm:t>
    </dgm:pt>
    <dgm:pt modelId="{0A7CA5E1-2327-4B0E-B830-FD147960E2D0}">
      <dgm:prSet/>
      <dgm:spPr/>
      <dgm:t>
        <a:bodyPr/>
        <a:lstStyle/>
        <a:p>
          <a:r>
            <a:rPr lang="en-CA" b="1" dirty="0" smtClean="0"/>
            <a:t>H.S.I.</a:t>
          </a:r>
          <a:endParaRPr lang="en-CA" b="1" dirty="0"/>
        </a:p>
      </dgm:t>
    </dgm:pt>
    <dgm:pt modelId="{C70B2F57-DB1F-4EAE-B3A9-85B997119C50}" type="parTrans" cxnId="{8ED9CDEC-7A21-4BFE-80F1-C7AE68440932}">
      <dgm:prSet/>
      <dgm:spPr/>
      <dgm:t>
        <a:bodyPr/>
        <a:lstStyle/>
        <a:p>
          <a:endParaRPr lang="en-CA"/>
        </a:p>
      </dgm:t>
    </dgm:pt>
    <dgm:pt modelId="{4EA360C1-066C-48F8-9CCA-EA6EC062AAF9}" type="sibTrans" cxnId="{8ED9CDEC-7A21-4BFE-80F1-C7AE68440932}">
      <dgm:prSet/>
      <dgm:spPr/>
      <dgm:t>
        <a:bodyPr/>
        <a:lstStyle/>
        <a:p>
          <a:endParaRPr lang="en-CA"/>
        </a:p>
      </dgm:t>
    </dgm:pt>
    <dgm:pt modelId="{981F483D-8E1E-4B30-9D49-AB8129C57F9D}" type="pres">
      <dgm:prSet presAssocID="{79889A62-753A-495A-903F-3B325332C523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CA"/>
        </a:p>
      </dgm:t>
    </dgm:pt>
    <dgm:pt modelId="{E9EA4400-DE39-433B-9BD5-EECD077FDE49}" type="pres">
      <dgm:prSet presAssocID="{F6CD7E52-B4F7-4A4B-B23E-EFE5430EEBED}" presName="Accent3" presStyleCnt="0"/>
      <dgm:spPr/>
    </dgm:pt>
    <dgm:pt modelId="{27FECD69-3D28-4615-9FD2-1B6B822740BD}" type="pres">
      <dgm:prSet presAssocID="{F6CD7E52-B4F7-4A4B-B23E-EFE5430EEBED}" presName="Accent" presStyleLbl="node1" presStyleIdx="0" presStyleCnt="3"/>
      <dgm:spPr/>
    </dgm:pt>
    <dgm:pt modelId="{801FFBE6-4441-4E8E-8C1C-56C1BB3A3110}" type="pres">
      <dgm:prSet presAssocID="{F6CD7E52-B4F7-4A4B-B23E-EFE5430EEBED}" presName="ParentBackground3" presStyleCnt="0"/>
      <dgm:spPr/>
    </dgm:pt>
    <dgm:pt modelId="{24CEE2AF-6BB7-4860-8E38-CE80D1944F60}" type="pres">
      <dgm:prSet presAssocID="{F6CD7E52-B4F7-4A4B-B23E-EFE5430EEBED}" presName="ParentBackground" presStyleLbl="fgAcc1" presStyleIdx="0" presStyleCnt="3"/>
      <dgm:spPr/>
      <dgm:t>
        <a:bodyPr/>
        <a:lstStyle/>
        <a:p>
          <a:endParaRPr lang="en-CA"/>
        </a:p>
      </dgm:t>
    </dgm:pt>
    <dgm:pt modelId="{EB59BDD0-93AA-436B-9098-3F5C3C812A5E}" type="pres">
      <dgm:prSet presAssocID="{F6CD7E52-B4F7-4A4B-B23E-EFE5430EEBED}" presName="Child3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C88FC9B-6ABC-4515-A44E-EDD0A9B99D5E}" type="pres">
      <dgm:prSet presAssocID="{F6CD7E52-B4F7-4A4B-B23E-EFE5430EEBED}" presName="Parent3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EE438C4-9686-413D-AD4D-25A9FF50ED2A}" type="pres">
      <dgm:prSet presAssocID="{AEB542A0-E170-402F-A510-579D8B2BF285}" presName="Accent2" presStyleCnt="0"/>
      <dgm:spPr/>
    </dgm:pt>
    <dgm:pt modelId="{3C4AA6CE-F1F7-4428-8039-B7CF21405990}" type="pres">
      <dgm:prSet presAssocID="{AEB542A0-E170-402F-A510-579D8B2BF285}" presName="Accent" presStyleLbl="node1" presStyleIdx="1" presStyleCnt="3"/>
      <dgm:spPr/>
    </dgm:pt>
    <dgm:pt modelId="{1FF1DBB6-0EC0-4F23-920C-B07E3132E2D5}" type="pres">
      <dgm:prSet presAssocID="{AEB542A0-E170-402F-A510-579D8B2BF285}" presName="ParentBackground2" presStyleCnt="0"/>
      <dgm:spPr/>
    </dgm:pt>
    <dgm:pt modelId="{2FD34E52-1AAB-4826-B019-0F63153BFF06}" type="pres">
      <dgm:prSet presAssocID="{AEB542A0-E170-402F-A510-579D8B2BF285}" presName="ParentBackground" presStyleLbl="fgAcc1" presStyleIdx="1" presStyleCnt="3"/>
      <dgm:spPr/>
      <dgm:t>
        <a:bodyPr/>
        <a:lstStyle/>
        <a:p>
          <a:endParaRPr lang="en-CA"/>
        </a:p>
      </dgm:t>
    </dgm:pt>
    <dgm:pt modelId="{D4F18429-5E90-4ED9-9C69-D5DB5DA541C1}" type="pres">
      <dgm:prSet presAssocID="{AEB542A0-E170-402F-A510-579D8B2BF285}" presName="Parent2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14733C4-5CCC-49D1-B41D-9B3426EB4F65}" type="pres">
      <dgm:prSet presAssocID="{BF2880AD-4009-4EA2-A5F9-153F847C75E3}" presName="Accent1" presStyleCnt="0"/>
      <dgm:spPr/>
    </dgm:pt>
    <dgm:pt modelId="{EA8550F8-6261-4825-909A-644697B893DA}" type="pres">
      <dgm:prSet presAssocID="{BF2880AD-4009-4EA2-A5F9-153F847C75E3}" presName="Accent" presStyleLbl="node1" presStyleIdx="2" presStyleCnt="3"/>
      <dgm:spPr/>
    </dgm:pt>
    <dgm:pt modelId="{06E3C2FA-F1CA-4C95-AAAA-8FA90E084FE3}" type="pres">
      <dgm:prSet presAssocID="{BF2880AD-4009-4EA2-A5F9-153F847C75E3}" presName="ParentBackground1" presStyleCnt="0"/>
      <dgm:spPr/>
    </dgm:pt>
    <dgm:pt modelId="{C90CFE2D-8CB5-45D1-9A98-2D848DDD7CDB}" type="pres">
      <dgm:prSet presAssocID="{BF2880AD-4009-4EA2-A5F9-153F847C75E3}" presName="ParentBackground" presStyleLbl="fgAcc1" presStyleIdx="2" presStyleCnt="3"/>
      <dgm:spPr/>
      <dgm:t>
        <a:bodyPr/>
        <a:lstStyle/>
        <a:p>
          <a:endParaRPr lang="en-CA"/>
        </a:p>
      </dgm:t>
    </dgm:pt>
    <dgm:pt modelId="{1B106914-1331-4FD0-997C-690FDA2408BA}" type="pres">
      <dgm:prSet presAssocID="{BF2880AD-4009-4EA2-A5F9-153F847C75E3}" presName="Parent1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DA14AF5-7793-4F04-80DE-AC019ABF12EF}" type="presOf" srcId="{F6CD7E52-B4F7-4A4B-B23E-EFE5430EEBED}" destId="{6C88FC9B-6ABC-4515-A44E-EDD0A9B99D5E}" srcOrd="1" destOrd="0" presId="urn:microsoft.com/office/officeart/2011/layout/CircleProcess"/>
    <dgm:cxn modelId="{8F16EB43-4C82-4459-BFE2-8A531E8EA531}" type="presOf" srcId="{EE674815-7B68-4F74-B9CD-35E7956C4CCF}" destId="{EB59BDD0-93AA-436B-9098-3F5C3C812A5E}" srcOrd="0" destOrd="2" presId="urn:microsoft.com/office/officeart/2011/layout/CircleProcess"/>
    <dgm:cxn modelId="{CCEF35E2-2CCF-4973-8BD2-E9A134BA423F}" type="presOf" srcId="{F6CD7E52-B4F7-4A4B-B23E-EFE5430EEBED}" destId="{24CEE2AF-6BB7-4860-8E38-CE80D1944F60}" srcOrd="0" destOrd="0" presId="urn:microsoft.com/office/officeart/2011/layout/CircleProcess"/>
    <dgm:cxn modelId="{ADB73728-16F1-46D6-8E8F-20B2D9A47D2E}" type="presOf" srcId="{225AE190-B7D0-4A92-93E6-336247C1999F}" destId="{EB59BDD0-93AA-436B-9098-3F5C3C812A5E}" srcOrd="0" destOrd="0" presId="urn:microsoft.com/office/officeart/2011/layout/CircleProcess"/>
    <dgm:cxn modelId="{8BB61536-641D-4E42-BEE0-2E257CA18CAF}" srcId="{F6CD7E52-B4F7-4A4B-B23E-EFE5430EEBED}" destId="{62F8AF78-62BD-4D8A-87E3-81E7B3279015}" srcOrd="1" destOrd="0" parTransId="{48EA3DFB-5E50-4346-A287-BAE6210A4A92}" sibTransId="{F86BEF82-3BD3-498B-9DDD-2ED85E92E775}"/>
    <dgm:cxn modelId="{A7554273-43EE-4C8B-84E2-70A04539170E}" srcId="{F6CD7E52-B4F7-4A4B-B23E-EFE5430EEBED}" destId="{225AE190-B7D0-4A92-93E6-336247C1999F}" srcOrd="0" destOrd="0" parTransId="{797E9BC9-97EF-46D6-9F01-1BD667E996E3}" sibTransId="{7CF1E599-A6D5-4992-A5B7-652043E5F026}"/>
    <dgm:cxn modelId="{AA8670FC-D2AA-4AC1-AABB-8BDE3B65F5CC}" type="presOf" srcId="{BF2880AD-4009-4EA2-A5F9-153F847C75E3}" destId="{1B106914-1331-4FD0-997C-690FDA2408BA}" srcOrd="1" destOrd="0" presId="urn:microsoft.com/office/officeart/2011/layout/CircleProcess"/>
    <dgm:cxn modelId="{C473C38F-40F7-41E3-838D-35B4201A300E}" srcId="{79889A62-753A-495A-903F-3B325332C523}" destId="{F6CD7E52-B4F7-4A4B-B23E-EFE5430EEBED}" srcOrd="2" destOrd="0" parTransId="{229C2875-74F6-4DE0-B547-6E00E28724DB}" sibTransId="{FCD8DD53-ECEC-4206-9D4B-44DF7BA771ED}"/>
    <dgm:cxn modelId="{1C5E9E0F-D9FC-4A2F-B5BF-818BA3F6AB8F}" type="presOf" srcId="{79889A62-753A-495A-903F-3B325332C523}" destId="{981F483D-8E1E-4B30-9D49-AB8129C57F9D}" srcOrd="0" destOrd="0" presId="urn:microsoft.com/office/officeart/2011/layout/CircleProcess"/>
    <dgm:cxn modelId="{2CA049E6-79D7-4D62-8864-60876CC1BAF6}" type="presOf" srcId="{AEB542A0-E170-402F-A510-579D8B2BF285}" destId="{2FD34E52-1AAB-4826-B019-0F63153BFF06}" srcOrd="0" destOrd="0" presId="urn:microsoft.com/office/officeart/2011/layout/CircleProcess"/>
    <dgm:cxn modelId="{67A48F61-5B39-4DFA-A7D9-FDAA8D4D26EB}" type="presOf" srcId="{0A7CA5E1-2327-4B0E-B830-FD147960E2D0}" destId="{EB59BDD0-93AA-436B-9098-3F5C3C812A5E}" srcOrd="0" destOrd="3" presId="urn:microsoft.com/office/officeart/2011/layout/CircleProcess"/>
    <dgm:cxn modelId="{8ED9CDEC-7A21-4BFE-80F1-C7AE68440932}" srcId="{62F8AF78-62BD-4D8A-87E3-81E7B3279015}" destId="{0A7CA5E1-2327-4B0E-B830-FD147960E2D0}" srcOrd="1" destOrd="0" parTransId="{C70B2F57-DB1F-4EAE-B3A9-85B997119C50}" sibTransId="{4EA360C1-066C-48F8-9CCA-EA6EC062AAF9}"/>
    <dgm:cxn modelId="{3A95E48C-DFA6-453A-870B-9E9201EA6E26}" srcId="{79889A62-753A-495A-903F-3B325332C523}" destId="{AEB542A0-E170-402F-A510-579D8B2BF285}" srcOrd="1" destOrd="0" parTransId="{BA15F9DD-A448-49AB-8AAC-21F01B2123F4}" sibTransId="{47CC2F37-B8D4-4270-9D5E-4F2E97D20F72}"/>
    <dgm:cxn modelId="{9387E58B-8F42-42BA-A105-E216A58B168A}" srcId="{62F8AF78-62BD-4D8A-87E3-81E7B3279015}" destId="{EE674815-7B68-4F74-B9CD-35E7956C4CCF}" srcOrd="0" destOrd="0" parTransId="{F651A47B-BEE2-4C24-8703-47F0BD8791E1}" sibTransId="{F2364C9F-1B8F-489B-B877-0597620E8815}"/>
    <dgm:cxn modelId="{C50DB6CB-1D3D-483C-B354-C603D7E2D9E1}" type="presOf" srcId="{AEB542A0-E170-402F-A510-579D8B2BF285}" destId="{D4F18429-5E90-4ED9-9C69-D5DB5DA541C1}" srcOrd="1" destOrd="0" presId="urn:microsoft.com/office/officeart/2011/layout/CircleProcess"/>
    <dgm:cxn modelId="{E709E216-4D51-4537-879E-8766AF79F8AB}" type="presOf" srcId="{62F8AF78-62BD-4D8A-87E3-81E7B3279015}" destId="{EB59BDD0-93AA-436B-9098-3F5C3C812A5E}" srcOrd="0" destOrd="1" presId="urn:microsoft.com/office/officeart/2011/layout/CircleProcess"/>
    <dgm:cxn modelId="{57FC69C4-040D-4ACB-BF0B-9885E0E63ED4}" srcId="{79889A62-753A-495A-903F-3B325332C523}" destId="{BF2880AD-4009-4EA2-A5F9-153F847C75E3}" srcOrd="0" destOrd="0" parTransId="{DF881624-3E7D-4516-B7E5-70A724B0E30B}" sibTransId="{26BB1BC6-07FC-45A1-9A0D-5948173FCFB5}"/>
    <dgm:cxn modelId="{77CB8944-9607-4483-9FAA-1B02901679A5}" type="presOf" srcId="{BF2880AD-4009-4EA2-A5F9-153F847C75E3}" destId="{C90CFE2D-8CB5-45D1-9A98-2D848DDD7CDB}" srcOrd="0" destOrd="0" presId="urn:microsoft.com/office/officeart/2011/layout/CircleProcess"/>
    <dgm:cxn modelId="{E1F6C758-BE9E-4F95-9315-E677DE822E54}" type="presParOf" srcId="{981F483D-8E1E-4B30-9D49-AB8129C57F9D}" destId="{E9EA4400-DE39-433B-9BD5-EECD077FDE49}" srcOrd="0" destOrd="0" presId="urn:microsoft.com/office/officeart/2011/layout/CircleProcess"/>
    <dgm:cxn modelId="{80375695-2430-4C11-AB3C-1208166E64E7}" type="presParOf" srcId="{E9EA4400-DE39-433B-9BD5-EECD077FDE49}" destId="{27FECD69-3D28-4615-9FD2-1B6B822740BD}" srcOrd="0" destOrd="0" presId="urn:microsoft.com/office/officeart/2011/layout/CircleProcess"/>
    <dgm:cxn modelId="{7423E9DD-9FCB-4DCD-95DF-C20B2BCFECFA}" type="presParOf" srcId="{981F483D-8E1E-4B30-9D49-AB8129C57F9D}" destId="{801FFBE6-4441-4E8E-8C1C-56C1BB3A3110}" srcOrd="1" destOrd="0" presId="urn:microsoft.com/office/officeart/2011/layout/CircleProcess"/>
    <dgm:cxn modelId="{DCE32BB0-3496-4721-8909-3ADEDD316CAA}" type="presParOf" srcId="{801FFBE6-4441-4E8E-8C1C-56C1BB3A3110}" destId="{24CEE2AF-6BB7-4860-8E38-CE80D1944F60}" srcOrd="0" destOrd="0" presId="urn:microsoft.com/office/officeart/2011/layout/CircleProcess"/>
    <dgm:cxn modelId="{DF6990BB-24B2-47F6-9DA1-D447DC5550F5}" type="presParOf" srcId="{981F483D-8E1E-4B30-9D49-AB8129C57F9D}" destId="{EB59BDD0-93AA-436B-9098-3F5C3C812A5E}" srcOrd="2" destOrd="0" presId="urn:microsoft.com/office/officeart/2011/layout/CircleProcess"/>
    <dgm:cxn modelId="{7C1CD62A-22A4-4BF5-951D-70BA024CB4CC}" type="presParOf" srcId="{981F483D-8E1E-4B30-9D49-AB8129C57F9D}" destId="{6C88FC9B-6ABC-4515-A44E-EDD0A9B99D5E}" srcOrd="3" destOrd="0" presId="urn:microsoft.com/office/officeart/2011/layout/CircleProcess"/>
    <dgm:cxn modelId="{895C0863-20E0-491C-B1DF-DF4994B94C6B}" type="presParOf" srcId="{981F483D-8E1E-4B30-9D49-AB8129C57F9D}" destId="{AEE438C4-9686-413D-AD4D-25A9FF50ED2A}" srcOrd="4" destOrd="0" presId="urn:microsoft.com/office/officeart/2011/layout/CircleProcess"/>
    <dgm:cxn modelId="{81A879F0-617A-47C4-8C13-9049C6D88769}" type="presParOf" srcId="{AEE438C4-9686-413D-AD4D-25A9FF50ED2A}" destId="{3C4AA6CE-F1F7-4428-8039-B7CF21405990}" srcOrd="0" destOrd="0" presId="urn:microsoft.com/office/officeart/2011/layout/CircleProcess"/>
    <dgm:cxn modelId="{DDE475DF-106E-4E8B-B2E2-FD3FB908D87E}" type="presParOf" srcId="{981F483D-8E1E-4B30-9D49-AB8129C57F9D}" destId="{1FF1DBB6-0EC0-4F23-920C-B07E3132E2D5}" srcOrd="5" destOrd="0" presId="urn:microsoft.com/office/officeart/2011/layout/CircleProcess"/>
    <dgm:cxn modelId="{15238883-30C7-4B7D-A7DA-25DF78929F8F}" type="presParOf" srcId="{1FF1DBB6-0EC0-4F23-920C-B07E3132E2D5}" destId="{2FD34E52-1AAB-4826-B019-0F63153BFF06}" srcOrd="0" destOrd="0" presId="urn:microsoft.com/office/officeart/2011/layout/CircleProcess"/>
    <dgm:cxn modelId="{D1589183-86B6-4179-8533-DB074E594F45}" type="presParOf" srcId="{981F483D-8E1E-4B30-9D49-AB8129C57F9D}" destId="{D4F18429-5E90-4ED9-9C69-D5DB5DA541C1}" srcOrd="6" destOrd="0" presId="urn:microsoft.com/office/officeart/2011/layout/CircleProcess"/>
    <dgm:cxn modelId="{889E7FFF-BDE6-43F8-99F0-8F52C739990D}" type="presParOf" srcId="{981F483D-8E1E-4B30-9D49-AB8129C57F9D}" destId="{814733C4-5CCC-49D1-B41D-9B3426EB4F65}" srcOrd="7" destOrd="0" presId="urn:microsoft.com/office/officeart/2011/layout/CircleProcess"/>
    <dgm:cxn modelId="{426B183A-A43B-4016-924D-4E94E89A2E5E}" type="presParOf" srcId="{814733C4-5CCC-49D1-B41D-9B3426EB4F65}" destId="{EA8550F8-6261-4825-909A-644697B893DA}" srcOrd="0" destOrd="0" presId="urn:microsoft.com/office/officeart/2011/layout/CircleProcess"/>
    <dgm:cxn modelId="{74979A72-9719-41D2-8743-F7818D945DAE}" type="presParOf" srcId="{981F483D-8E1E-4B30-9D49-AB8129C57F9D}" destId="{06E3C2FA-F1CA-4C95-AAAA-8FA90E084FE3}" srcOrd="8" destOrd="0" presId="urn:microsoft.com/office/officeart/2011/layout/CircleProcess"/>
    <dgm:cxn modelId="{9DDDDFC8-DC63-4A66-9506-39A8340BA62F}" type="presParOf" srcId="{06E3C2FA-F1CA-4C95-AAAA-8FA90E084FE3}" destId="{C90CFE2D-8CB5-45D1-9A98-2D848DDD7CDB}" srcOrd="0" destOrd="0" presId="urn:microsoft.com/office/officeart/2011/layout/CircleProcess"/>
    <dgm:cxn modelId="{BCDC34A9-E656-4BB2-AA21-C972DEE413B4}" type="presParOf" srcId="{981F483D-8E1E-4B30-9D49-AB8129C57F9D}" destId="{1B106914-1331-4FD0-997C-690FDA2408BA}" srcOrd="9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ECD69-3D28-4615-9FD2-1B6B822740BD}">
      <dsp:nvSpPr>
        <dsp:cNvPr id="0" name=""/>
        <dsp:cNvSpPr/>
      </dsp:nvSpPr>
      <dsp:spPr>
        <a:xfrm>
          <a:off x="5946217" y="699839"/>
          <a:ext cx="2583559" cy="258403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CEE2AF-6BB7-4860-8E38-CE80D1944F60}">
      <dsp:nvSpPr>
        <dsp:cNvPr id="0" name=""/>
        <dsp:cNvSpPr/>
      </dsp:nvSpPr>
      <dsp:spPr>
        <a:xfrm>
          <a:off x="6031999" y="785989"/>
          <a:ext cx="2411995" cy="241173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Lab testing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- Room temp.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- Net weight</a:t>
          </a:r>
          <a:endParaRPr lang="en-CA" sz="16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6810" y="1130587"/>
        <a:ext cx="1722373" cy="1722540"/>
      </dsp:txXfrm>
    </dsp:sp>
    <dsp:sp modelId="{EB59BDD0-93AA-436B-9098-3F5C3C812A5E}">
      <dsp:nvSpPr>
        <dsp:cNvPr id="0" name=""/>
        <dsp:cNvSpPr/>
      </dsp:nvSpPr>
      <dsp:spPr>
        <a:xfrm>
          <a:off x="6031999" y="3331486"/>
          <a:ext cx="2411995" cy="1416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/>
            <a:t>Aliquot for </a:t>
          </a:r>
          <a:r>
            <a:rPr lang="en-CA" sz="1600" b="1" kern="1200" dirty="0" smtClean="0"/>
            <a:t>moisture</a:t>
          </a:r>
          <a:r>
            <a:rPr lang="en-CA" sz="1600" kern="1200" dirty="0" smtClean="0"/>
            <a:t> </a:t>
          </a:r>
          <a:r>
            <a:rPr lang="en-CA" sz="1600" b="1" kern="1200" dirty="0" smtClean="0"/>
            <a:t>analysis</a:t>
          </a:r>
          <a:endParaRPr lang="en-CA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/>
            <a:t>Aliquot for grinding</a:t>
          </a:r>
          <a:endParaRPr lang="en-CA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b="1" kern="1200" dirty="0" smtClean="0"/>
            <a:t>α</a:t>
          </a:r>
          <a:r>
            <a:rPr lang="en-CA" sz="1600" b="1" kern="1200" dirty="0" smtClean="0"/>
            <a:t> &amp; ß-acids content</a:t>
          </a:r>
          <a:endParaRPr lang="en-CA" sz="1600" b="1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b="1" kern="1200" dirty="0" smtClean="0"/>
            <a:t>H.S.I.</a:t>
          </a:r>
          <a:endParaRPr lang="en-CA" sz="1600" b="1" kern="1200" dirty="0"/>
        </a:p>
      </dsp:txBody>
      <dsp:txXfrm>
        <a:off x="6031999" y="3331486"/>
        <a:ext cx="2411995" cy="1416482"/>
      </dsp:txXfrm>
    </dsp:sp>
    <dsp:sp modelId="{3C4AA6CE-F1F7-4428-8039-B7CF21405990}">
      <dsp:nvSpPr>
        <dsp:cNvPr id="0" name=""/>
        <dsp:cNvSpPr/>
      </dsp:nvSpPr>
      <dsp:spPr>
        <a:xfrm rot="2700000">
          <a:off x="3279145" y="702963"/>
          <a:ext cx="2577337" cy="257733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D34E52-1AAB-4826-B019-0F63153BFF06}">
      <dsp:nvSpPr>
        <dsp:cNvPr id="0" name=""/>
        <dsp:cNvSpPr/>
      </dsp:nvSpPr>
      <dsp:spPr>
        <a:xfrm>
          <a:off x="3361816" y="785989"/>
          <a:ext cx="2411995" cy="241173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Sample storage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- Freezer (-20 °C)</a:t>
          </a:r>
          <a:endParaRPr lang="en-CA" sz="1600" kern="1200" dirty="0"/>
        </a:p>
      </dsp:txBody>
      <dsp:txXfrm>
        <a:off x="3706627" y="1130587"/>
        <a:ext cx="1722373" cy="1722540"/>
      </dsp:txXfrm>
    </dsp:sp>
    <dsp:sp modelId="{EA8550F8-6261-4825-909A-644697B893DA}">
      <dsp:nvSpPr>
        <dsp:cNvPr id="0" name=""/>
        <dsp:cNvSpPr/>
      </dsp:nvSpPr>
      <dsp:spPr>
        <a:xfrm rot="2700000">
          <a:off x="608962" y="702963"/>
          <a:ext cx="2577337" cy="257733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0CFE2D-8CB5-45D1-9A98-2D848DDD7CDB}">
      <dsp:nvSpPr>
        <dsp:cNvPr id="0" name=""/>
        <dsp:cNvSpPr/>
      </dsp:nvSpPr>
      <dsp:spPr>
        <a:xfrm>
          <a:off x="691633" y="785989"/>
          <a:ext cx="2411995" cy="241173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Sample </a:t>
          </a:r>
          <a:r>
            <a:rPr lang="en-CA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reception</a:t>
          </a:r>
          <a:endParaRPr lang="en-CA" sz="28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- Code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- Gross weight</a:t>
          </a:r>
          <a:endParaRPr lang="en-CA" sz="1600" kern="1200" dirty="0"/>
        </a:p>
      </dsp:txBody>
      <dsp:txXfrm>
        <a:off x="1036444" y="1130587"/>
        <a:ext cx="1722373" cy="1722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A7308D9-A707-4BEB-B0EE-1984075609BF}" type="datetimeFigureOut">
              <a:rPr lang="en-CA" smtClean="0"/>
              <a:pPr/>
              <a:t>27/11/2015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62368C2-A443-4DBB-9C6C-C8B66BB95BA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860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368C2-A443-4DBB-9C6C-C8B66BB95BA9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9971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368C2-A443-4DBB-9C6C-C8B66BB95BA9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1054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368C2-A443-4DBB-9C6C-C8B66BB95BA9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3062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368C2-A443-4DBB-9C6C-C8B66BB95BA9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7418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368C2-A443-4DBB-9C6C-C8B66BB95BA9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2532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368C2-A443-4DBB-9C6C-C8B66BB95BA9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5596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368C2-A443-4DBB-9C6C-C8B66BB95BA9}" type="slidenum">
              <a:rPr lang="en-CA" smtClean="0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4710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368C2-A443-4DBB-9C6C-C8B66BB95BA9}" type="slidenum">
              <a:rPr lang="en-CA" smtClean="0"/>
              <a:pPr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2461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368C2-A443-4DBB-9C6C-C8B66BB95BA9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3394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368C2-A443-4DBB-9C6C-C8B66BB95BA9}" type="slidenum">
              <a:rPr lang="en-CA" smtClean="0"/>
              <a:pPr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2944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368C2-A443-4DBB-9C6C-C8B66BB95BA9}" type="slidenum">
              <a:rPr lang="en-CA" smtClean="0"/>
              <a:pPr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1483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368C2-A443-4DBB-9C6C-C8B66BB95BA9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5545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368C2-A443-4DBB-9C6C-C8B66BB95BA9}" type="slidenum">
              <a:rPr lang="en-CA" smtClean="0"/>
              <a:pPr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3546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368C2-A443-4DBB-9C6C-C8B66BB95BA9}" type="slidenum">
              <a:rPr lang="en-CA" smtClean="0"/>
              <a:pPr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9570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368C2-A443-4DBB-9C6C-C8B66BB95BA9}" type="slidenum">
              <a:rPr lang="en-CA" smtClean="0"/>
              <a:pPr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0305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368C2-A443-4DBB-9C6C-C8B66BB95BA9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3608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368C2-A443-4DBB-9C6C-C8B66BB95BA9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3822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368C2-A443-4DBB-9C6C-C8B66BB95BA9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3239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368C2-A443-4DBB-9C6C-C8B66BB95BA9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5328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368C2-A443-4DBB-9C6C-C8B66BB95BA9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3087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368C2-A443-4DBB-9C6C-C8B66BB95BA9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9540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368C2-A443-4DBB-9C6C-C8B66BB95BA9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347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39A7-077C-4C5E-B743-2597EDCC4730}" type="datetimeFigureOut">
              <a:rPr lang="en-CA" smtClean="0"/>
              <a:pPr/>
              <a:t>27/11/2015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C39B-B7F8-449E-A53C-84C764A45FE1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39A7-077C-4C5E-B743-2597EDCC4730}" type="datetimeFigureOut">
              <a:rPr lang="en-CA" smtClean="0"/>
              <a:pPr/>
              <a:t>27/11/2015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C39B-B7F8-449E-A53C-84C764A45FE1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39A7-077C-4C5E-B743-2597EDCC4730}" type="datetimeFigureOut">
              <a:rPr lang="en-CA" smtClean="0"/>
              <a:pPr/>
              <a:t>27/11/2015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C39B-B7F8-449E-A53C-84C764A45FE1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39A7-077C-4C5E-B743-2597EDCC4730}" type="datetimeFigureOut">
              <a:rPr lang="en-CA" smtClean="0"/>
              <a:pPr/>
              <a:t>27/11/2015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C39B-B7F8-449E-A53C-84C764A45FE1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39A7-077C-4C5E-B743-2597EDCC4730}" type="datetimeFigureOut">
              <a:rPr lang="en-CA" smtClean="0"/>
              <a:pPr/>
              <a:t>27/11/2015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C39B-B7F8-449E-A53C-84C764A45FE1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39A7-077C-4C5E-B743-2597EDCC4730}" type="datetimeFigureOut">
              <a:rPr lang="en-CA" smtClean="0"/>
              <a:pPr/>
              <a:t>27/11/2015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C39B-B7F8-449E-A53C-84C764A45FE1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39A7-077C-4C5E-B743-2597EDCC4730}" type="datetimeFigureOut">
              <a:rPr lang="en-CA" smtClean="0"/>
              <a:pPr/>
              <a:t>27/11/2015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C39B-B7F8-449E-A53C-84C764A45FE1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39A7-077C-4C5E-B743-2597EDCC4730}" type="datetimeFigureOut">
              <a:rPr lang="en-CA" smtClean="0"/>
              <a:pPr/>
              <a:t>27/11/2015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C39B-B7F8-449E-A53C-84C764A45FE1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39A7-077C-4C5E-B743-2597EDCC4730}" type="datetimeFigureOut">
              <a:rPr lang="en-CA" smtClean="0"/>
              <a:pPr/>
              <a:t>27/11/2015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C39B-B7F8-449E-A53C-84C764A45FE1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39A7-077C-4C5E-B743-2597EDCC4730}" type="datetimeFigureOut">
              <a:rPr lang="en-CA" smtClean="0"/>
              <a:pPr/>
              <a:t>27/11/2015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C39B-B7F8-449E-A53C-84C764A45FE1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39A7-077C-4C5E-B743-2597EDCC4730}" type="datetimeFigureOut">
              <a:rPr lang="en-CA" smtClean="0"/>
              <a:pPr/>
              <a:t>27/11/2015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C39B-B7F8-449E-A53C-84C764A45FE1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239A7-077C-4C5E-B743-2597EDCC4730}" type="datetimeFigureOut">
              <a:rPr lang="en-CA" smtClean="0"/>
              <a:pPr/>
              <a:t>27/11/2015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3C39B-B7F8-449E-A53C-84C764A45FE1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canniff@niagaracollege.ca" TargetMode="Externa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1880" y="4602815"/>
            <a:ext cx="4208512" cy="982960"/>
          </a:xfrm>
        </p:spPr>
        <p:txBody>
          <a:bodyPr>
            <a:normAutofit/>
          </a:bodyPr>
          <a:lstStyle/>
          <a:p>
            <a:pPr algn="l"/>
            <a:r>
              <a:rPr lang="en-CA" sz="1600" dirty="0" smtClean="0">
                <a:solidFill>
                  <a:schemeClr val="tx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Presented on November 27, 2015</a:t>
            </a:r>
          </a:p>
          <a:p>
            <a:pPr algn="l"/>
            <a:r>
              <a:rPr lang="en-CA" sz="1600" dirty="0" smtClean="0">
                <a:solidFill>
                  <a:schemeClr val="tx1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Prepared by: José Gabrie</a:t>
            </a:r>
            <a:endParaRPr lang="en-CA" sz="1600" dirty="0">
              <a:solidFill>
                <a:schemeClr val="tx1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440" y="5503102"/>
            <a:ext cx="1948368" cy="8593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5440" y="513377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Berlin Sans FB" panose="020E0602020502020306" pitchFamily="34" charset="0"/>
              </a:rPr>
              <a:t>Funded by:</a:t>
            </a:r>
            <a:endParaRPr lang="en-CA" dirty="0">
              <a:latin typeface="Berlin Sans FB" panose="020E06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4016115"/>
            <a:ext cx="3684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Berlin Sans FB" panose="020E0602020502020306" pitchFamily="34" charset="0"/>
              </a:rPr>
              <a:t>Project Presentation</a:t>
            </a:r>
            <a:endParaRPr lang="en-CA" sz="2400" dirty="0">
              <a:latin typeface="Berlin Sans FB" panose="020E0602020502020306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19672" y="1124744"/>
            <a:ext cx="5936704" cy="77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300" b="0" i="0" u="none" strike="noStrike" cap="none" normalizeH="0" baseline="0" dirty="0" smtClean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Ontario Benchmark Project</a:t>
            </a:r>
            <a:endParaRPr kumimoji="0" lang="en-CA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5" name="Picture 4" descr="https://d3n8a8pro7vhmx.cloudfront.net/greenbelt/pages/975/attachments/original/1391790102/ohga-hops1.png?13917901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4" r="21381"/>
          <a:stretch>
            <a:fillRect/>
          </a:stretch>
        </p:blipFill>
        <p:spPr bwMode="auto">
          <a:xfrm>
            <a:off x="1403648" y="2132856"/>
            <a:ext cx="1937477" cy="197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491880" y="2475766"/>
            <a:ext cx="464056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2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Determination of alpha and beta characteristics </a:t>
            </a:r>
            <a:r>
              <a:rPr kumimoji="0" lang="en-CA" altLang="en-US" sz="2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kumimoji="0" lang="en-CA" altLang="en-US" sz="2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commercial hop</a:t>
            </a:r>
            <a:r>
              <a:rPr kumimoji="0" lang="en-CA" altLang="en-US" sz="26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CA" altLang="en-US" sz="2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varieties</a:t>
            </a:r>
            <a:endParaRPr kumimoji="0" lang="en-CA" altLang="en-US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52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507515"/>
              </p:ext>
            </p:extLst>
          </p:nvPr>
        </p:nvGraphicFramePr>
        <p:xfrm>
          <a:off x="395536" y="1943100"/>
          <a:ext cx="371475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9328907"/>
              </p:ext>
            </p:extLst>
          </p:nvPr>
        </p:nvGraphicFramePr>
        <p:xfrm>
          <a:off x="4427984" y="1293018"/>
          <a:ext cx="4486275" cy="4271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6243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9552" y="1255716"/>
            <a:ext cx="6928284" cy="421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400" b="1" dirty="0" smtClean="0">
                <a:cs typeface="Arial" panose="020B0604020202020204" pitchFamily="34" charset="0"/>
              </a:rPr>
              <a:t>B. Moisture content (%)</a:t>
            </a:r>
            <a:endParaRPr lang="en-CA" sz="2400" b="1" dirty="0"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1916832"/>
            <a:ext cx="8208912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Largest variability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CA" dirty="0" smtClean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Range: 3.06 </a:t>
            </a: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to 46.23 % (</a:t>
            </a:r>
            <a:r>
              <a:rPr lang="en-CA" i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M</a:t>
            </a: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= 13.74, </a:t>
            </a:r>
            <a:r>
              <a:rPr lang="en-CA" i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SD</a:t>
            </a: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= 9.83). </a:t>
            </a:r>
            <a:endParaRPr lang="en-CA" dirty="0" smtClean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CA" dirty="0" smtClean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70C0"/>
                </a:solidFill>
                <a:cs typeface="Arial" panose="020B0604020202020204" pitchFamily="34" charset="0"/>
              </a:rPr>
              <a:t>Hop </a:t>
            </a:r>
            <a:r>
              <a:rPr lang="en-CA" dirty="0">
                <a:solidFill>
                  <a:srgbClr val="0070C0"/>
                </a:solidFill>
                <a:cs typeface="Arial" panose="020B0604020202020204" pitchFamily="34" charset="0"/>
              </a:rPr>
              <a:t>color was significantly associated to moisture </a:t>
            </a:r>
            <a:r>
              <a:rPr lang="en-CA" dirty="0" smtClean="0">
                <a:solidFill>
                  <a:srgbClr val="0070C0"/>
                </a:solidFill>
                <a:cs typeface="Arial" panose="020B0604020202020204" pitchFamily="34" charset="0"/>
              </a:rPr>
              <a:t>content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Green-yellowish hops:  </a:t>
            </a:r>
            <a:r>
              <a:rPr lang="en-CA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M</a:t>
            </a: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= 9.85, </a:t>
            </a:r>
            <a:r>
              <a:rPr lang="en-CA" i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SD</a:t>
            </a: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= </a:t>
            </a: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3.99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Brown hops: </a:t>
            </a:r>
            <a:r>
              <a:rPr lang="en-CA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M</a:t>
            </a: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= 26.71, </a:t>
            </a:r>
            <a:r>
              <a:rPr lang="en-CA" i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SD</a:t>
            </a: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= </a:t>
            </a: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12.94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CA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70C0"/>
                </a:solidFill>
                <a:cs typeface="Arial" panose="020B0604020202020204" pitchFamily="34" charset="0"/>
              </a:rPr>
              <a:t>Brown hops lacked the characteristic aroma </a:t>
            </a: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en-CA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impact </a:t>
            </a:r>
            <a:r>
              <a:rPr lang="en-CA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on </a:t>
            </a:r>
            <a:r>
              <a:rPr lang="en-CA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essential oils content?</a:t>
            </a: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)</a:t>
            </a:r>
            <a:endParaRPr lang="en-CA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0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5"/>
            <a:ext cx="4608511" cy="3581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6" b="17697"/>
          <a:stretch/>
        </p:blipFill>
        <p:spPr>
          <a:xfrm rot="16200000">
            <a:off x="5188814" y="4585617"/>
            <a:ext cx="1574682" cy="1800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6" t="32004" r="8813" b="-1346"/>
          <a:stretch/>
        </p:blipFill>
        <p:spPr>
          <a:xfrm>
            <a:off x="179512" y="4705903"/>
            <a:ext cx="2304256" cy="1639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0" t="40840" r="16494"/>
          <a:stretch/>
        </p:blipFill>
        <p:spPr>
          <a:xfrm>
            <a:off x="2608047" y="4693966"/>
            <a:ext cx="2323993" cy="16090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3588" y="5779761"/>
            <a:ext cx="936104" cy="523220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CA" dirty="0"/>
              <a:t>8.24 % moisture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9" t="39063" r="30559"/>
          <a:stretch/>
        </p:blipFill>
        <p:spPr>
          <a:xfrm>
            <a:off x="6990318" y="4708366"/>
            <a:ext cx="1902162" cy="16009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19874" y="5787074"/>
            <a:ext cx="936104" cy="523220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CA" dirty="0"/>
              <a:t>8.63 % moisture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4588" y="5771380"/>
            <a:ext cx="936104" cy="523220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CA" dirty="0"/>
              <a:t>28.85 % moisture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73347" y="5787074"/>
            <a:ext cx="936104" cy="523220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CA" dirty="0"/>
              <a:t>46.23 % moisture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9952" y="3590514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i="1" dirty="0" smtClean="0"/>
              <a:t>M = 9.85 %</a:t>
            </a:r>
            <a:endParaRPr lang="en-CA" sz="11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49007" y="2653714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i="1" dirty="0" smtClean="0"/>
              <a:t>M = 26.71 %</a:t>
            </a:r>
            <a:endParaRPr lang="en-CA" sz="1100" i="1" dirty="0"/>
          </a:p>
        </p:txBody>
      </p:sp>
    </p:spTree>
    <p:extLst>
      <p:ext uri="{BB962C8B-B14F-4D97-AF65-F5344CB8AC3E}">
        <p14:creationId xmlns:p14="http://schemas.microsoft.com/office/powerpoint/2010/main" val="407886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9552" y="1255716"/>
            <a:ext cx="6928284" cy="421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400" b="1" dirty="0" smtClean="0">
                <a:cs typeface="Arial" panose="020B0604020202020204" pitchFamily="34" charset="0"/>
              </a:rPr>
              <a:t>C. Hop Storage Index</a:t>
            </a:r>
            <a:endParaRPr lang="en-CA" sz="2400" b="1" dirty="0"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14940" y="3429000"/>
            <a:ext cx="4073084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H.S.I. vs. </a:t>
            </a:r>
            <a:r>
              <a:rPr lang="el-GR" sz="2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α</a:t>
            </a:r>
            <a:r>
              <a:rPr lang="en-CA" sz="2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-acids % </a:t>
            </a:r>
            <a:r>
              <a:rPr lang="en-CA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not </a:t>
            </a:r>
            <a:r>
              <a:rPr lang="en-CA" sz="2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possible due to sample </a:t>
            </a:r>
            <a:r>
              <a:rPr lang="en-CA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size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Moisture content was inversely correlated to H.S.I. value  and would explain only 25% of its variation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CA" sz="2000" dirty="0" smtClean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CA" sz="2000" dirty="0" smtClean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32000" y="1835805"/>
            <a:ext cx="6475368" cy="738572"/>
            <a:chOff x="1332000" y="2051901"/>
            <a:chExt cx="6475368" cy="738572"/>
          </a:xfrm>
        </p:grpSpPr>
        <p:sp>
          <p:nvSpPr>
            <p:cNvPr id="4" name="Rectangle 3"/>
            <p:cNvSpPr/>
            <p:nvPr/>
          </p:nvSpPr>
          <p:spPr>
            <a:xfrm>
              <a:off x="1332000" y="2070473"/>
              <a:ext cx="3240000" cy="72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67368" y="2051901"/>
              <a:ext cx="3240000" cy="7200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16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419872" y="2060920"/>
              <a:ext cx="2304256" cy="7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600" b="1" dirty="0" smtClean="0"/>
                <a:t>?????</a:t>
              </a:r>
            </a:p>
            <a:p>
              <a:pPr algn="ctr"/>
              <a:r>
                <a:rPr lang="en-CA" sz="1600" b="1" dirty="0" smtClean="0"/>
                <a:t>0.23 – 0.25</a:t>
              </a:r>
              <a:endParaRPr lang="en-CA" sz="1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03648" y="2132928"/>
              <a:ext cx="187220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 smtClean="0">
                  <a:solidFill>
                    <a:schemeClr val="bg1"/>
                  </a:solidFill>
                </a:rPr>
                <a:t>GOOD keeper</a:t>
              </a:r>
            </a:p>
            <a:p>
              <a:pPr algn="ctr"/>
              <a:r>
                <a:rPr lang="en-CA" sz="1600" b="1" dirty="0" smtClean="0">
                  <a:solidFill>
                    <a:schemeClr val="bg1"/>
                  </a:solidFill>
                </a:rPr>
                <a:t>≤ 0.22</a:t>
              </a:r>
              <a:endParaRPr lang="en-CA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6136" y="2132928"/>
              <a:ext cx="187220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 smtClean="0">
                  <a:solidFill>
                    <a:schemeClr val="bg1"/>
                  </a:solidFill>
                </a:rPr>
                <a:t>POOR keeper</a:t>
              </a:r>
            </a:p>
            <a:p>
              <a:pPr algn="ctr"/>
              <a:r>
                <a:rPr lang="en-CA" sz="16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≥ 0.26</a:t>
              </a:r>
              <a:endParaRPr lang="en-CA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03648" y="257354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38 %</a:t>
            </a:r>
            <a:endParaRPr lang="en-CA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18813" y="258263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20 %</a:t>
            </a:r>
            <a:endParaRPr lang="en-CA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631264" y="258263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42 %</a:t>
            </a:r>
            <a:endParaRPr lang="en-CA" b="1" dirty="0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2059165"/>
              </p:ext>
            </p:extLst>
          </p:nvPr>
        </p:nvGraphicFramePr>
        <p:xfrm>
          <a:off x="4644008" y="3717032"/>
          <a:ext cx="439248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480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1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9552" y="1255716"/>
            <a:ext cx="6928284" cy="421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400" b="1" dirty="0" smtClean="0">
                <a:cs typeface="Arial" panose="020B0604020202020204" pitchFamily="34" charset="0"/>
              </a:rPr>
              <a:t>D. Content of </a:t>
            </a:r>
            <a:r>
              <a:rPr lang="el-GR" sz="2400" b="1" dirty="0" smtClean="0">
                <a:cs typeface="Arial" panose="020B0604020202020204" pitchFamily="34" charset="0"/>
              </a:rPr>
              <a:t>α</a:t>
            </a:r>
            <a:r>
              <a:rPr lang="en-CA" sz="2400" b="1" dirty="0" smtClean="0">
                <a:cs typeface="Arial" panose="020B0604020202020204" pitchFamily="34" charset="0"/>
              </a:rPr>
              <a:t> and ß-acids (%)</a:t>
            </a:r>
            <a:endParaRPr lang="en-CA" sz="2400" b="1" dirty="0"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9592" y="1761048"/>
            <a:ext cx="770485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Mean values of </a:t>
            </a:r>
            <a:r>
              <a:rPr lang="el-GR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α</a:t>
            </a:r>
            <a:r>
              <a:rPr lang="en-CA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-acids were in the expected range (except in Mount Hood)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CA" sz="2000" dirty="0" smtClean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643874"/>
              </p:ext>
            </p:extLst>
          </p:nvPr>
        </p:nvGraphicFramePr>
        <p:xfrm>
          <a:off x="2627784" y="2708920"/>
          <a:ext cx="4464495" cy="33196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10035"/>
                <a:gridCol w="713403"/>
                <a:gridCol w="713403"/>
                <a:gridCol w="714251"/>
                <a:gridCol w="713403"/>
              </a:tblGrid>
              <a:tr h="331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VARIETY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α %</a:t>
                      </a:r>
                      <a:r>
                        <a:rPr lang="en-CA" sz="1400" baseline="30000">
                          <a:effectLst/>
                        </a:rPr>
                        <a:t>‡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SD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β %</a:t>
                      </a:r>
                      <a:r>
                        <a:rPr lang="en-CA" sz="1400" baseline="30000">
                          <a:effectLst/>
                        </a:rPr>
                        <a:t>‡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SD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1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Cascade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5.25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1.42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5.82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0.88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1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Centennial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10.08</a:t>
                      </a:r>
                      <a:endParaRPr lang="en-CA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1.49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4.41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0.89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1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Chinook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11.74</a:t>
                      </a:r>
                      <a:endParaRPr lang="en-CA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1.34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3.18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0.30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1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Fuggles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4.48</a:t>
                      </a:r>
                      <a:endParaRPr lang="en-CA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0.78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3.52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0.73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1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Hallertauer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4.70</a:t>
                      </a:r>
                      <a:endParaRPr lang="en-CA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2.08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2.83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0.44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1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Mount Hood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4.32</a:t>
                      </a:r>
                      <a:endParaRPr lang="en-CA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1.28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5.85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0.80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1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Nugget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11.87</a:t>
                      </a:r>
                      <a:endParaRPr lang="en-CA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n/a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4.72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n/a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1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Saaz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4.57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0.85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4.74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0.89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1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Willamette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4.23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0.67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4.56</a:t>
                      </a:r>
                      <a:endParaRPr lang="en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1.25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95736" y="6093296"/>
            <a:ext cx="59766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‡ Mean values; SD = Standard deviation. Outlier values were not considered in the calculation.</a:t>
            </a:r>
            <a:endParaRPr kumimoji="0" lang="en-CA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9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953202"/>
              </p:ext>
            </p:extLst>
          </p:nvPr>
        </p:nvGraphicFramePr>
        <p:xfrm>
          <a:off x="466294" y="1124744"/>
          <a:ext cx="3476916" cy="2604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30920"/>
              </p:ext>
            </p:extLst>
          </p:nvPr>
        </p:nvGraphicFramePr>
        <p:xfrm>
          <a:off x="5185786" y="1089699"/>
          <a:ext cx="3403854" cy="263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270325"/>
              </p:ext>
            </p:extLst>
          </p:nvPr>
        </p:nvGraphicFramePr>
        <p:xfrm>
          <a:off x="466295" y="3753633"/>
          <a:ext cx="3476915" cy="2607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069952"/>
              </p:ext>
            </p:extLst>
          </p:nvPr>
        </p:nvGraphicFramePr>
        <p:xfrm>
          <a:off x="5185786" y="3753633"/>
          <a:ext cx="3403854" cy="2607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7712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580448"/>
              </p:ext>
            </p:extLst>
          </p:nvPr>
        </p:nvGraphicFramePr>
        <p:xfrm>
          <a:off x="5095907" y="1124744"/>
          <a:ext cx="3474720" cy="260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577679"/>
              </p:ext>
            </p:extLst>
          </p:nvPr>
        </p:nvGraphicFramePr>
        <p:xfrm>
          <a:off x="467544" y="1124744"/>
          <a:ext cx="3474720" cy="260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021439"/>
              </p:ext>
            </p:extLst>
          </p:nvPr>
        </p:nvGraphicFramePr>
        <p:xfrm>
          <a:off x="467544" y="3808781"/>
          <a:ext cx="3474720" cy="260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06649"/>
              </p:ext>
            </p:extLst>
          </p:nvPr>
        </p:nvGraphicFramePr>
        <p:xfrm>
          <a:off x="5095907" y="3795479"/>
          <a:ext cx="3474720" cy="260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22116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192783"/>
              </p:ext>
            </p:extLst>
          </p:nvPr>
        </p:nvGraphicFramePr>
        <p:xfrm>
          <a:off x="1979712" y="1268760"/>
          <a:ext cx="51845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131840" y="4610003"/>
            <a:ext cx="3677041" cy="1555301"/>
            <a:chOff x="3131840" y="4610003"/>
            <a:chExt cx="3677041" cy="1555301"/>
          </a:xfrm>
        </p:grpSpPr>
        <p:grpSp>
          <p:nvGrpSpPr>
            <p:cNvPr id="15" name="Group 14"/>
            <p:cNvGrpSpPr/>
            <p:nvPr/>
          </p:nvGrpSpPr>
          <p:grpSpPr>
            <a:xfrm>
              <a:off x="3131840" y="4619628"/>
              <a:ext cx="576064" cy="1545676"/>
              <a:chOff x="3131840" y="4619628"/>
              <a:chExt cx="576064" cy="1545676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3254517" y="4619628"/>
                <a:ext cx="288032" cy="288032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3398533" y="4941168"/>
                <a:ext cx="0" cy="936104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3131840" y="5877272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400" dirty="0" smtClean="0"/>
                  <a:t>2011</a:t>
                </a:r>
                <a:endParaRPr lang="en-CA" sz="1400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232817" y="4610003"/>
              <a:ext cx="576064" cy="1545676"/>
              <a:chOff x="3131840" y="4619628"/>
              <a:chExt cx="576064" cy="154567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254517" y="4619628"/>
                <a:ext cx="288032" cy="288032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3398533" y="4941168"/>
                <a:ext cx="0" cy="936104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3131840" y="5877272"/>
                <a:ext cx="576064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400" dirty="0" smtClean="0"/>
                  <a:t>2010</a:t>
                </a:r>
                <a:endParaRPr lang="en-CA" sz="1400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156227" y="4619628"/>
              <a:ext cx="576064" cy="1113628"/>
              <a:chOff x="3131840" y="4619628"/>
              <a:chExt cx="576064" cy="1113628"/>
            </a:xfrm>
            <a:noFill/>
          </p:grpSpPr>
          <p:sp>
            <p:nvSpPr>
              <p:cNvPr id="21" name="Oval 20"/>
              <p:cNvSpPr/>
              <p:nvPr/>
            </p:nvSpPr>
            <p:spPr>
              <a:xfrm>
                <a:off x="3254517" y="4619628"/>
                <a:ext cx="288032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3398533" y="4941168"/>
                <a:ext cx="0" cy="468000"/>
              </a:xfrm>
              <a:prstGeom prst="line">
                <a:avLst/>
              </a:prstGeom>
              <a:grp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sp>
            <p:nvSpPr>
              <p:cNvPr id="23" name="Rectangle 22"/>
              <p:cNvSpPr/>
              <p:nvPr/>
            </p:nvSpPr>
            <p:spPr>
              <a:xfrm>
                <a:off x="3131840" y="5445224"/>
                <a:ext cx="576064" cy="2880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1400" dirty="0" smtClean="0"/>
                  <a:t>2014</a:t>
                </a:r>
                <a:endParaRPr lang="en-CA" sz="1400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184972" y="4610003"/>
              <a:ext cx="576064" cy="1113628"/>
              <a:chOff x="3131840" y="4619628"/>
              <a:chExt cx="576064" cy="1113628"/>
            </a:xfrm>
            <a:noFill/>
          </p:grpSpPr>
          <p:sp>
            <p:nvSpPr>
              <p:cNvPr id="25" name="Oval 24"/>
              <p:cNvSpPr/>
              <p:nvPr/>
            </p:nvSpPr>
            <p:spPr>
              <a:xfrm>
                <a:off x="3254517" y="4619628"/>
                <a:ext cx="288032" cy="288032"/>
              </a:xfrm>
              <a:prstGeom prst="ellipse">
                <a:avLst/>
              </a:prstGeom>
              <a:grp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3398533" y="4941168"/>
                <a:ext cx="0" cy="468000"/>
              </a:xfrm>
              <a:prstGeom prst="line">
                <a:avLst/>
              </a:prstGeom>
              <a:grp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>
                <a:off x="3131840" y="5445224"/>
                <a:ext cx="576064" cy="2880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1400" dirty="0" smtClean="0"/>
                  <a:t>2014</a:t>
                </a:r>
                <a:endParaRPr lang="en-CA" sz="1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698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778836"/>
              </p:ext>
            </p:extLst>
          </p:nvPr>
        </p:nvGraphicFramePr>
        <p:xfrm>
          <a:off x="972000" y="1412776"/>
          <a:ext cx="72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979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6026410"/>
              </p:ext>
            </p:extLst>
          </p:nvPr>
        </p:nvGraphicFramePr>
        <p:xfrm>
          <a:off x="972000" y="1412776"/>
          <a:ext cx="72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67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467544" y="2348880"/>
            <a:ext cx="6779096" cy="2376264"/>
          </a:xfrm>
        </p:spPr>
        <p:txBody>
          <a:bodyPr>
            <a:normAutofit lnSpcReduction="10000"/>
          </a:bodyPr>
          <a:lstStyle/>
          <a:p>
            <a:r>
              <a:rPr lang="en-CA" sz="2800" dirty="0" smtClean="0"/>
              <a:t>Introduction</a:t>
            </a:r>
          </a:p>
          <a:p>
            <a:r>
              <a:rPr lang="en-CA" sz="2800" dirty="0" smtClean="0"/>
              <a:t>Project Overview &amp; Goals</a:t>
            </a:r>
          </a:p>
          <a:p>
            <a:r>
              <a:rPr lang="en-CA" sz="2800" dirty="0" smtClean="0"/>
              <a:t>Guidelines</a:t>
            </a:r>
          </a:p>
          <a:p>
            <a:r>
              <a:rPr lang="en-CA" sz="2800" dirty="0" smtClean="0"/>
              <a:t>Results and Discussion</a:t>
            </a:r>
          </a:p>
          <a:p>
            <a:r>
              <a:rPr lang="en-CA" sz="2800" dirty="0" smtClean="0"/>
              <a:t>Conclusion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155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/>
          </a:bodyPr>
          <a:lstStyle/>
          <a:p>
            <a:r>
              <a:rPr lang="en-CA" sz="3600" b="1" cap="none" dirty="0" smtClean="0">
                <a:latin typeface="Berlin Sans FB Demi" panose="020E0802020502020306" pitchFamily="34" charset="0"/>
              </a:rPr>
              <a:t>Conclusions</a:t>
            </a:r>
            <a:endParaRPr lang="en-CA" sz="3600" b="1" cap="none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10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39" y="2060848"/>
            <a:ext cx="7772400" cy="3026765"/>
          </a:xfrm>
        </p:spPr>
        <p:txBody>
          <a:bodyPr>
            <a:normAutofit/>
          </a:bodyPr>
          <a:lstStyle/>
          <a:p>
            <a:pPr algn="l"/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1255716"/>
            <a:ext cx="6928284" cy="421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CA" sz="3200" b="1" dirty="0"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677272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457200" indent="-457200" defTabSz="6858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defRPr>
            </a:lvl1pPr>
            <a:lvl2pPr marL="800100" lvl="1" indent="-457200" defTabSz="68580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defRPr>
            </a:lvl2pPr>
            <a:lvl3pPr marL="685800" indent="0" algn="ctr" defTabSz="685800">
              <a:spcBef>
                <a:spcPct val="20000"/>
              </a:spcBef>
              <a:buFont typeface="Arial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 defTabSz="685800">
              <a:spcBef>
                <a:spcPct val="20000"/>
              </a:spcBef>
              <a:buFont typeface="Arial" pitchFamily="34" charset="0"/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 defTabSz="685800">
              <a:spcBef>
                <a:spcPct val="20000"/>
              </a:spcBef>
              <a:buFont typeface="Arial" pitchFamily="34" charset="0"/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 defTabSz="685800">
              <a:spcBef>
                <a:spcPct val="20000"/>
              </a:spcBef>
              <a:buFont typeface="Arial" pitchFamily="34" charset="0"/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 defTabSz="685800">
              <a:spcBef>
                <a:spcPct val="20000"/>
              </a:spcBef>
              <a:buFont typeface="Arial" pitchFamily="34" charset="0"/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 defTabSz="685800">
              <a:spcBef>
                <a:spcPct val="20000"/>
              </a:spcBef>
              <a:buFont typeface="Arial" pitchFamily="34" charset="0"/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 defTabSz="685800">
              <a:spcBef>
                <a:spcPct val="20000"/>
              </a:spcBef>
              <a:buFont typeface="Arial" pitchFamily="34" charset="0"/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Baseline </a:t>
            </a:r>
            <a:r>
              <a:rPr lang="en-CA" dirty="0"/>
              <a:t>data of α and ß-acids content in some hop varieties being grown in </a:t>
            </a:r>
            <a:r>
              <a:rPr lang="en-CA" dirty="0" smtClean="0"/>
              <a:t>Ontario is provided. </a:t>
            </a:r>
            <a:r>
              <a:rPr lang="en-CA" dirty="0"/>
              <a:t>Nevertheless, data should be interpreted with </a:t>
            </a:r>
            <a:r>
              <a:rPr lang="en-CA" dirty="0" smtClean="0"/>
              <a:t>caution.</a:t>
            </a:r>
          </a:p>
          <a:p>
            <a:endParaRPr lang="en-CA" dirty="0"/>
          </a:p>
          <a:p>
            <a:r>
              <a:rPr lang="en-CA" dirty="0"/>
              <a:t>Moisture content in samples </a:t>
            </a:r>
            <a:r>
              <a:rPr lang="en-CA" dirty="0" smtClean="0"/>
              <a:t>was </a:t>
            </a:r>
            <a:r>
              <a:rPr lang="en-CA" dirty="0"/>
              <a:t>significantly associated to brown color in hop cones and pellets although </a:t>
            </a:r>
            <a:r>
              <a:rPr lang="en-CA" dirty="0" smtClean="0"/>
              <a:t>this did </a:t>
            </a:r>
            <a:r>
              <a:rPr lang="en-CA" dirty="0"/>
              <a:t>not negatively affected the Hop Storage Index. </a:t>
            </a:r>
            <a:r>
              <a:rPr lang="en-CA" dirty="0" smtClean="0"/>
              <a:t>More </a:t>
            </a:r>
            <a:r>
              <a:rPr lang="en-CA" dirty="0"/>
              <a:t>investigation is needed to evaluate potential impact </a:t>
            </a:r>
            <a:r>
              <a:rPr lang="en-CA" dirty="0" smtClean="0"/>
              <a:t>on </a:t>
            </a:r>
            <a:r>
              <a:rPr lang="en-CA" dirty="0"/>
              <a:t>essential oils content</a:t>
            </a:r>
            <a:r>
              <a:rPr lang="en-CA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50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39" y="2060848"/>
            <a:ext cx="7772400" cy="3026765"/>
          </a:xfrm>
        </p:spPr>
        <p:txBody>
          <a:bodyPr>
            <a:normAutofit/>
          </a:bodyPr>
          <a:lstStyle/>
          <a:p>
            <a:pPr algn="l"/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1255716"/>
            <a:ext cx="6928284" cy="421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CA" sz="3200" b="1" dirty="0"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62880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457200" indent="-457200" defTabSz="6858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defRPr>
            </a:lvl1pPr>
            <a:lvl2pPr marL="800100" lvl="1" indent="-457200" defTabSz="68580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defRPr>
            </a:lvl2pPr>
            <a:lvl3pPr marL="685800" indent="0" algn="ctr" defTabSz="685800">
              <a:spcBef>
                <a:spcPct val="20000"/>
              </a:spcBef>
              <a:buFont typeface="Arial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 defTabSz="685800">
              <a:spcBef>
                <a:spcPct val="20000"/>
              </a:spcBef>
              <a:buFont typeface="Arial" pitchFamily="34" charset="0"/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 defTabSz="685800">
              <a:spcBef>
                <a:spcPct val="20000"/>
              </a:spcBef>
              <a:buFont typeface="Arial" pitchFamily="34" charset="0"/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 defTabSz="685800">
              <a:spcBef>
                <a:spcPct val="20000"/>
              </a:spcBef>
              <a:buFont typeface="Arial" pitchFamily="34" charset="0"/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 defTabSz="685800">
              <a:spcBef>
                <a:spcPct val="20000"/>
              </a:spcBef>
              <a:buFont typeface="Arial" pitchFamily="34" charset="0"/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 defTabSz="685800">
              <a:spcBef>
                <a:spcPct val="20000"/>
              </a:spcBef>
              <a:buFont typeface="Arial" pitchFamily="34" charset="0"/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 defTabSz="685800">
              <a:spcBef>
                <a:spcPct val="20000"/>
              </a:spcBef>
              <a:buFont typeface="Arial" pitchFamily="34" charset="0"/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Content </a:t>
            </a:r>
            <a:r>
              <a:rPr lang="en-CA" dirty="0"/>
              <a:t>of α-acids was </a:t>
            </a:r>
            <a:r>
              <a:rPr lang="en-CA" dirty="0" smtClean="0"/>
              <a:t>according to </a:t>
            </a:r>
            <a:r>
              <a:rPr lang="en-CA" dirty="0"/>
              <a:t>the expected </a:t>
            </a:r>
            <a:r>
              <a:rPr lang="en-CA" dirty="0" smtClean="0"/>
              <a:t>reference </a:t>
            </a:r>
            <a:r>
              <a:rPr lang="en-CA" dirty="0" smtClean="0"/>
              <a:t>values in almost all varieties. </a:t>
            </a:r>
          </a:p>
          <a:p>
            <a:endParaRPr lang="en-CA" dirty="0" smtClean="0"/>
          </a:p>
          <a:p>
            <a:r>
              <a:rPr lang="en-CA" dirty="0" smtClean="0"/>
              <a:t>To </a:t>
            </a:r>
            <a:r>
              <a:rPr lang="en-CA" dirty="0"/>
              <a:t>explore </a:t>
            </a:r>
            <a:r>
              <a:rPr lang="en-CA" dirty="0" smtClean="0"/>
              <a:t>differences </a:t>
            </a:r>
            <a:r>
              <a:rPr lang="en-CA" dirty="0"/>
              <a:t>in α-acids content according to the harvest season and crop </a:t>
            </a:r>
            <a:r>
              <a:rPr lang="en-CA" dirty="0" smtClean="0"/>
              <a:t>location, a </a:t>
            </a:r>
            <a:r>
              <a:rPr lang="en-CA" dirty="0"/>
              <a:t>larger and better distributed </a:t>
            </a:r>
            <a:r>
              <a:rPr lang="en-CA" dirty="0" smtClean="0"/>
              <a:t>sample is needed. Hop cones </a:t>
            </a:r>
            <a:r>
              <a:rPr lang="en-CA" dirty="0" smtClean="0"/>
              <a:t>should be the </a:t>
            </a:r>
            <a:r>
              <a:rPr lang="en-CA" dirty="0" smtClean="0"/>
              <a:t>only </a:t>
            </a:r>
            <a:r>
              <a:rPr lang="en-CA" dirty="0" smtClean="0"/>
              <a:t>format tested.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OHGA’s </a:t>
            </a:r>
            <a:r>
              <a:rPr lang="en-CA" dirty="0"/>
              <a:t>members </a:t>
            </a:r>
            <a:r>
              <a:rPr lang="en-CA" dirty="0" smtClean="0"/>
              <a:t>should </a:t>
            </a:r>
            <a:r>
              <a:rPr lang="en-CA" dirty="0"/>
              <a:t>be certain </a:t>
            </a:r>
            <a:r>
              <a:rPr lang="en-CA" dirty="0" smtClean="0"/>
              <a:t>of </a:t>
            </a:r>
            <a:r>
              <a:rPr lang="en-CA" dirty="0"/>
              <a:t>which hop variety they are growing </a:t>
            </a:r>
            <a:r>
              <a:rPr lang="en-CA" dirty="0" smtClean="0"/>
              <a:t>at</a:t>
            </a:r>
            <a:r>
              <a:rPr lang="en-CA" dirty="0" smtClean="0"/>
              <a:t> </a:t>
            </a:r>
            <a:r>
              <a:rPr lang="en-CA" dirty="0"/>
              <a:t>their farms.</a:t>
            </a:r>
          </a:p>
        </p:txBody>
      </p:sp>
    </p:spTree>
    <p:extLst>
      <p:ext uri="{BB962C8B-B14F-4D97-AF65-F5344CB8AC3E}">
        <p14:creationId xmlns:p14="http://schemas.microsoft.com/office/powerpoint/2010/main" val="135926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780928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Berlin Sans FB Demi" panose="020E0802020502020306" pitchFamily="34" charset="0"/>
              </a:rPr>
              <a:t>Thank you for partnering with us, it was a pleasure working with you!</a:t>
            </a:r>
          </a:p>
          <a:p>
            <a:endParaRPr lang="en-CA" dirty="0" smtClean="0">
              <a:latin typeface="Berlin Sans FB Demi" panose="020E0802020502020306" pitchFamily="34" charset="0"/>
            </a:endParaRPr>
          </a:p>
          <a:p>
            <a:endParaRPr lang="en-CA" dirty="0">
              <a:latin typeface="Berlin Sans FB Demi" panose="020E0802020502020306" pitchFamily="34" charset="0"/>
            </a:endParaRPr>
          </a:p>
          <a:p>
            <a:endParaRPr lang="en-CA" dirty="0">
              <a:latin typeface="Berlin Sans FB Demi" panose="020E0802020502020306" pitchFamily="34" charset="0"/>
            </a:endParaRPr>
          </a:p>
          <a:p>
            <a:pPr algn="r"/>
            <a:r>
              <a:rPr lang="en-CA" dirty="0" smtClean="0">
                <a:latin typeface="Berlin Sans FB Demi" panose="020E0802020502020306" pitchFamily="34" charset="0"/>
              </a:rPr>
              <a:t>The Research &amp; Innovation Team</a:t>
            </a:r>
            <a:endParaRPr lang="en-CA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1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73216"/>
            <a:ext cx="1361731" cy="9143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7" y="3047474"/>
            <a:ext cx="8136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C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Providing innovation solutions to business and industry through applied research in partnership with Niagara College faculty and students.</a:t>
            </a:r>
          </a:p>
          <a:p>
            <a:pPr eaLnBrk="1" hangingPunct="1"/>
            <a:endParaRPr lang="en-CA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CA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or if you have a project lead contact:</a:t>
            </a:r>
          </a:p>
          <a:p>
            <a:pPr eaLnBrk="1" hangingPunct="1"/>
            <a:r>
              <a:rPr lang="en-CA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Kristine Canniff – Industry Liaison Officer</a:t>
            </a:r>
          </a:p>
          <a:p>
            <a:pPr eaLnBrk="1" hangingPunct="1"/>
            <a:r>
              <a:rPr lang="en-CA" alt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kcanniff@niagaracollege.ca</a:t>
            </a:r>
            <a:endParaRPr lang="en-CA" altLang="en-US" sz="1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577" y="1916832"/>
            <a:ext cx="53735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visit: </a:t>
            </a:r>
            <a:r>
              <a:rPr lang="en-CA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NiagaraCollege.ca/Research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2340169"/>
            <a:ext cx="5754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b="1" dirty="0">
                <a:solidFill>
                  <a:srgbClr val="0073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 FOR INDUSTRY</a:t>
            </a:r>
          </a:p>
        </p:txBody>
      </p:sp>
    </p:spTree>
    <p:extLst>
      <p:ext uri="{BB962C8B-B14F-4D97-AF65-F5344CB8AC3E}">
        <p14:creationId xmlns:p14="http://schemas.microsoft.com/office/powerpoint/2010/main" val="39257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9552" y="1255716"/>
            <a:ext cx="6928284" cy="421556"/>
          </a:xfrm>
        </p:spPr>
        <p:txBody>
          <a:bodyPr>
            <a:noAutofit/>
          </a:bodyPr>
          <a:lstStyle/>
          <a:p>
            <a:pPr algn="l"/>
            <a:r>
              <a:rPr lang="en-CA" sz="3200" b="1" dirty="0" smtClean="0">
                <a:cs typeface="Arial" panose="020B0604020202020204" pitchFamily="34" charset="0"/>
              </a:rPr>
              <a:t>Introduction</a:t>
            </a:r>
            <a:endParaRPr lang="en-CA" sz="3200" b="1" dirty="0"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8211" y="2132856"/>
            <a:ext cx="6928284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dirty="0" smtClean="0">
                <a:cs typeface="Arial" panose="020B0604020202020204" pitchFamily="34" charset="0"/>
              </a:rPr>
              <a:t>Research Team</a:t>
            </a:r>
            <a:endParaRPr lang="en-CA" dirty="0">
              <a:cs typeface="Arial" panose="020B0604020202020204" pitchFamily="34" charset="0"/>
            </a:endParaRPr>
          </a:p>
          <a:p>
            <a:r>
              <a:rPr lang="en-CA" dirty="0" smtClean="0">
                <a:cs typeface="Arial" panose="020B0604020202020204" pitchFamily="34" charset="0"/>
              </a:rPr>
              <a:t>David Ly, Research Associate (Lead)</a:t>
            </a:r>
          </a:p>
          <a:p>
            <a:r>
              <a:rPr lang="en-CA" dirty="0" smtClean="0">
                <a:cs typeface="Arial" panose="020B0604020202020204" pitchFamily="34" charset="0"/>
              </a:rPr>
              <a:t>Darcy Devereaux, Research Assistant</a:t>
            </a:r>
          </a:p>
          <a:p>
            <a:r>
              <a:rPr lang="en-CA" dirty="0" smtClean="0">
                <a:cs typeface="Arial" panose="020B0604020202020204" pitchFamily="34" charset="0"/>
              </a:rPr>
              <a:t>Robert Doyle, Faculty Lead</a:t>
            </a:r>
          </a:p>
          <a:p>
            <a:r>
              <a:rPr lang="en-CA" dirty="0" smtClean="0">
                <a:cs typeface="Arial" panose="020B0604020202020204" pitchFamily="34" charset="0"/>
              </a:rPr>
              <a:t>José Gabrie, Lab Technologist</a:t>
            </a:r>
            <a:endParaRPr lang="en-CA" dirty="0">
              <a:cs typeface="Arial" panose="020B0604020202020204" pitchFamily="34" charset="0"/>
            </a:endParaRPr>
          </a:p>
          <a:p>
            <a:r>
              <a:rPr lang="en-CA" dirty="0" smtClean="0">
                <a:cs typeface="Arial" panose="020B0604020202020204" pitchFamily="34" charset="0"/>
              </a:rPr>
              <a:t>Kristine Canniff, Acting 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252307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55716"/>
            <a:ext cx="6928284" cy="421556"/>
          </a:xfrm>
        </p:spPr>
        <p:txBody>
          <a:bodyPr>
            <a:noAutofit/>
          </a:bodyPr>
          <a:lstStyle/>
          <a:p>
            <a:pPr algn="l"/>
            <a:r>
              <a:rPr lang="en-CA" sz="3200" b="1" dirty="0" smtClean="0">
                <a:cs typeface="Arial" panose="020B0604020202020204" pitchFamily="34" charset="0"/>
              </a:rPr>
              <a:t>Project Overview &amp; Goals</a:t>
            </a:r>
            <a:endParaRPr lang="en-CA" sz="3200" b="1" dirty="0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5688632" cy="3384376"/>
          </a:xfrm>
        </p:spPr>
        <p:txBody>
          <a:bodyPr>
            <a:noAutofit/>
          </a:bodyPr>
          <a:lstStyle/>
          <a:p>
            <a:r>
              <a:rPr lang="en-CA" dirty="0" smtClean="0"/>
              <a:t>Help </a:t>
            </a:r>
            <a:r>
              <a:rPr lang="en-CA" dirty="0" smtClean="0"/>
              <a:t>OHGA </a:t>
            </a:r>
            <a:r>
              <a:rPr lang="en-CA" dirty="0"/>
              <a:t>in establishing benchmarks for Ontario grown </a:t>
            </a:r>
            <a:r>
              <a:rPr lang="en-CA" dirty="0" smtClean="0"/>
              <a:t>hops</a:t>
            </a:r>
          </a:p>
          <a:p>
            <a:pPr lvl="1"/>
            <a:r>
              <a:rPr lang="en-CA" dirty="0"/>
              <a:t>What is an Ontario hop?  </a:t>
            </a:r>
            <a:endParaRPr lang="en-CA" dirty="0" smtClean="0"/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What </a:t>
            </a:r>
            <a:r>
              <a:rPr lang="en-CA" dirty="0"/>
              <a:t>are the alpha and beta characteristics on key commercial varieties </a:t>
            </a:r>
            <a:r>
              <a:rPr lang="en-CA" dirty="0" smtClean="0"/>
              <a:t>when grown in </a:t>
            </a:r>
            <a:r>
              <a:rPr lang="en-CA" dirty="0" smtClean="0"/>
              <a:t>Ontario?</a:t>
            </a:r>
            <a:endParaRPr lang="en-CA" dirty="0" smtClean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797" y="1266746"/>
            <a:ext cx="1440160" cy="1080120"/>
          </a:xfrm>
          <a:prstGeom prst="rect">
            <a:avLst/>
          </a:prstGeom>
        </p:spPr>
      </p:pic>
      <p:pic>
        <p:nvPicPr>
          <p:cNvPr id="2050" name="Picture 2" descr="http://www.farms.com/Portals/0/News/hop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337" y="2420888"/>
            <a:ext cx="1451653" cy="108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orontocraftbeer.files.wordpress.com/2013/10/autumnhop-1.png?w=371&amp;h=46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1" t="5097" r="32756" b="10180"/>
          <a:stretch/>
        </p:blipFill>
        <p:spPr bwMode="auto">
          <a:xfrm>
            <a:off x="8072741" y="3681028"/>
            <a:ext cx="731778" cy="237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lcbo.com/content/dam/lcbo/products/360107.jpg/jcr:content/renditions/cq5dam.web.1280.1280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6" t="6654" r="34251" b="7087"/>
          <a:stretch/>
        </p:blipFill>
        <p:spPr bwMode="auto">
          <a:xfrm>
            <a:off x="7452320" y="3681028"/>
            <a:ext cx="620421" cy="237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57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1332656" y="3698423"/>
            <a:ext cx="6400800" cy="1752600"/>
          </a:xfrm>
        </p:spPr>
        <p:txBody>
          <a:bodyPr/>
          <a:lstStyle/>
          <a:p>
            <a:pPr algn="l"/>
            <a:endParaRPr lang="en-CA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9552" y="1255716"/>
            <a:ext cx="8136904" cy="421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3200" b="1" dirty="0" smtClean="0">
                <a:cs typeface="Arial" panose="020B0604020202020204" pitchFamily="34" charset="0"/>
              </a:rPr>
              <a:t>Guidelines</a:t>
            </a:r>
            <a:endParaRPr lang="en-CA" sz="3200" b="1" dirty="0"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1808244"/>
            <a:ext cx="7484368" cy="4573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26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Hop samples: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Mature </a:t>
            </a: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cultivars </a:t>
            </a: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over 3 years</a:t>
            </a: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endParaRPr lang="en-CA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Hop </a:t>
            </a: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cones </a:t>
            </a: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harvested </a:t>
            </a: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during </a:t>
            </a: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3 </a:t>
            </a: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time periods </a:t>
            </a:r>
            <a:endParaRPr lang="en-CA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485900" lvl="3" indent="-457200" algn="l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Early-season </a:t>
            </a: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(Aug. 10-21), </a:t>
            </a: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</a:p>
          <a:p>
            <a:pPr marL="1485900" lvl="3" indent="-457200" algn="l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Mid-season </a:t>
            </a: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(Aug. 24-28) and </a:t>
            </a:r>
            <a:endParaRPr lang="en-CA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485900" lvl="3" indent="-457200" algn="l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Late-season </a:t>
            </a: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(Sep. 7-11)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endParaRPr lang="en-CA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Representative </a:t>
            </a: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samples of each harvest time </a:t>
            </a: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taken </a:t>
            </a: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dried (about 10% moisture)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endParaRPr lang="en-CA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 </a:t>
            </a: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least 50 g of dried samples shall be </a:t>
            </a: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packed and sent to NC </a:t>
            </a:r>
          </a:p>
          <a:p>
            <a:pPr marL="1485900" lvl="3" indent="-457200" algn="l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Light protected –ideally, </a:t>
            </a: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vacuum </a:t>
            </a: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sealed</a:t>
            </a:r>
          </a:p>
          <a:p>
            <a:pPr marL="1485900" lvl="3" indent="-457200" algn="l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Properly labeled</a:t>
            </a:r>
          </a:p>
          <a:p>
            <a:pPr marL="1485900" lvl="3" indent="-457200" algn="l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Shipped </a:t>
            </a:r>
            <a:r>
              <a:rPr lang="en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NC as soon as </a:t>
            </a: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possible</a:t>
            </a:r>
            <a:endParaRPr lang="en-CA" sz="2500" dirty="0" smtClean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0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124745"/>
            <a:ext cx="7772400" cy="552527"/>
          </a:xfrm>
        </p:spPr>
        <p:txBody>
          <a:bodyPr>
            <a:normAutofit fontScale="90000"/>
          </a:bodyPr>
          <a:lstStyle/>
          <a:p>
            <a:pPr algn="l"/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1800" dirty="0"/>
              <a:t/>
            </a:r>
            <a:br>
              <a:rPr lang="en-CA" sz="1800" dirty="0"/>
            </a:br>
            <a:endParaRPr lang="en-CA" sz="4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9552" y="1255716"/>
            <a:ext cx="6928284" cy="421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3200" b="1" dirty="0" smtClean="0">
                <a:cs typeface="Arial" panose="020B0604020202020204" pitchFamily="34" charset="0"/>
              </a:rPr>
              <a:t>Guidelines</a:t>
            </a:r>
            <a:endParaRPr lang="en-CA" sz="3200" b="1" dirty="0"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1808244"/>
            <a:ext cx="7484368" cy="44290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Analytical Tests: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According to the American Society </a:t>
            </a: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 Brewing </a:t>
            </a: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Chemists (ASBC)’s protocols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Moisture content (%)</a:t>
            </a:r>
          </a:p>
          <a:p>
            <a:pPr marL="1143000" lvl="2" indent="-457200" algn="l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ASBC_Hops-4C</a:t>
            </a:r>
          </a:p>
          <a:p>
            <a:pPr marL="1143000" lvl="2" indent="-457200" algn="l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Automated moisture analyzer (MT-HE73)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endParaRPr lang="en-CA" dirty="0" smtClean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Alpha and Beta-acids content (%)</a:t>
            </a:r>
          </a:p>
          <a:p>
            <a:pPr marL="1143000" lvl="2" indent="-457200" algn="l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ASBC_Hops-6A (UV Spectrophotometry)</a:t>
            </a:r>
          </a:p>
          <a:p>
            <a:pPr marL="800100" lvl="1" indent="-457200" algn="l">
              <a:buFont typeface="Arial" panose="020B0604020202020204" pitchFamily="34" charset="0"/>
              <a:buChar char="•"/>
            </a:pPr>
            <a:endParaRPr lang="en-CA" dirty="0" smtClean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800100" lvl="1" indent="-457200" algn="l"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Hop Storage Index (H.S.I.)</a:t>
            </a:r>
          </a:p>
          <a:p>
            <a:pPr marL="1143000" lvl="2" indent="-457200" algn="l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ASBC_Hops-12</a:t>
            </a:r>
            <a:endParaRPr lang="en-CA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2" descr="http://www.healthcarepackaging.com/sites/default/files/styles/lightbox/public/field/image/MT_HE73.jpg?itok=npsq4_P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39593"/>
            <a:ext cx="1800200" cy="168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static.coleparmer.com/large_images/02654_2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70045"/>
            <a:ext cx="1434614" cy="143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3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124745"/>
            <a:ext cx="7772400" cy="552527"/>
          </a:xfrm>
        </p:spPr>
        <p:txBody>
          <a:bodyPr>
            <a:normAutofit fontScale="90000"/>
          </a:bodyPr>
          <a:lstStyle/>
          <a:p>
            <a:pPr algn="l"/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1800" dirty="0"/>
              <a:t/>
            </a:r>
            <a:br>
              <a:rPr lang="en-CA" sz="1800" dirty="0"/>
            </a:br>
            <a:endParaRPr lang="en-CA" sz="4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9552" y="1255716"/>
            <a:ext cx="6928284" cy="421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3200" b="1" dirty="0" smtClean="0">
                <a:cs typeface="Arial" panose="020B0604020202020204" pitchFamily="34" charset="0"/>
              </a:rPr>
              <a:t>Process Flowchart</a:t>
            </a:r>
            <a:endParaRPr lang="en-CA" sz="3200" b="1" dirty="0"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86709668"/>
              </p:ext>
            </p:extLst>
          </p:nvPr>
        </p:nvGraphicFramePr>
        <p:xfrm>
          <a:off x="143508" y="1151483"/>
          <a:ext cx="860495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3441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/>
          </a:bodyPr>
          <a:lstStyle/>
          <a:p>
            <a:r>
              <a:rPr lang="en-CA" sz="3600" b="1" cap="none" dirty="0" smtClean="0">
                <a:latin typeface="Berlin Sans FB Demi" panose="020E0802020502020306" pitchFamily="34" charset="0"/>
              </a:rPr>
              <a:t>Results and Discussion</a:t>
            </a:r>
            <a:endParaRPr lang="en-CA" sz="3600" b="1" cap="none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1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9552" y="1255716"/>
            <a:ext cx="6928284" cy="421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400" b="1" dirty="0" smtClean="0">
                <a:cs typeface="Arial" panose="020B0604020202020204" pitchFamily="34" charset="0"/>
              </a:rPr>
              <a:t>A. Samples</a:t>
            </a:r>
            <a:endParaRPr lang="en-CA" sz="2400" b="1" dirty="0">
              <a:cs typeface="Arial" panose="020B0604020202020204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218350"/>
              </p:ext>
            </p:extLst>
          </p:nvPr>
        </p:nvGraphicFramePr>
        <p:xfrm>
          <a:off x="467544" y="1883568"/>
          <a:ext cx="3638549" cy="3090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424550"/>
              </p:ext>
            </p:extLst>
          </p:nvPr>
        </p:nvGraphicFramePr>
        <p:xfrm>
          <a:off x="4860032" y="1883568"/>
          <a:ext cx="3816424" cy="3090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0218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1705</TotalTime>
  <Words>850</Words>
  <Application>Microsoft Office PowerPoint</Application>
  <PresentationFormat>On-screen Show (4:3)</PresentationFormat>
  <Paragraphs>269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Narrow</vt:lpstr>
      <vt:lpstr>Berlin Sans FB</vt:lpstr>
      <vt:lpstr>Berlin Sans FB Demi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Introduction</vt:lpstr>
      <vt:lpstr>Project Overview &amp; Goals</vt:lpstr>
      <vt:lpstr>PowerPoint Presentation</vt:lpstr>
      <vt:lpstr>  </vt:lpstr>
      <vt:lpstr>  </vt:lpstr>
      <vt:lpstr>Results and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  </vt:lpstr>
      <vt:lpstr>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TEDx</dc:title>
  <dc:creator>NR3DVR</dc:creator>
  <cp:lastModifiedBy>Kristine Canniff</cp:lastModifiedBy>
  <cp:revision>184</cp:revision>
  <cp:lastPrinted>2015-07-22T15:58:38Z</cp:lastPrinted>
  <dcterms:created xsi:type="dcterms:W3CDTF">2013-03-06T23:52:49Z</dcterms:created>
  <dcterms:modified xsi:type="dcterms:W3CDTF">2015-11-27T14:29:22Z</dcterms:modified>
</cp:coreProperties>
</file>